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ink/ink7.xml" ContentType="application/inkml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ink/ink8.xml" ContentType="application/inkml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ink/ink9.xml" ContentType="application/inkml+xml"/>
  <Override PartName="/ppt/notesSlides/notesSlide1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5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300" r:id="rId19"/>
    <p:sldId id="301" r:id="rId20"/>
    <p:sldId id="302" r:id="rId21"/>
    <p:sldId id="310" r:id="rId22"/>
    <p:sldId id="311" r:id="rId23"/>
    <p:sldId id="312" r:id="rId24"/>
    <p:sldId id="289" r:id="rId25"/>
    <p:sldId id="309" r:id="rId26"/>
    <p:sldId id="290" r:id="rId27"/>
    <p:sldId id="313" r:id="rId28"/>
    <p:sldId id="293" r:id="rId29"/>
    <p:sldId id="29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4:43:19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6772 7193,'0'0,"25"0,0-24,-1-1,26 0,-25 25,0-25,-1 25,-24 0,25-49,0 49,0-25,-25 0,25 25,-25-25,0 25,49-25,-49 25,25-24,-25-1,0 0,25 25,0-25,-25 0,0 0,25 1,-25-1,0 0,0 25,0-25,0 25,0-25,0 1,0-26,0 50,0-25,0 25,0-49,0-26,0 75,0-25,0 1,0-1,0-25,-25 50,25-25,0 1,0-26,-25 50,0-25,25 0,0 25,-25 0,0 0,1 0,-1 0,-25-49,1 24,-1 25,25-50,0 50,1 0,-1 0,25 0,-25-24,25 24,-50 0,50 0,-24 0,24-25,-25 25,0 0,25-25,-25 25,0 0,1 0,-26 0,50 0,-50 0,26 0,24 0,-25 0,0 0,0 0,0 0,1 25,24 0,-25-25,0 24,0 1,0 0,1-25,24 25,0-25,-25 49,25-24,-25 0,0-25,25 50,0-1,0 1,0-1,0 1,-25 0,0 49,1-74,24-1,0 26,0 0,0-26,0 1,0-25,0 25,0-25,0 25,0 25,24-26,-24 26,25-50,-25 74,25-74,-25 25,0-25,50 50,-50-50,25 25,24 24,1-24,-25 0,-1-25,-24 25,25-1,0-24,0 0,24 0,1 0,-25 0,0 0,49 0,-74 25,25-25,24 0,-49 0,25 0,25 0,-25 0,-1 0,1-25,0 25,0-24,0-1,-25 0,0 25</inkml:trace>
  <inkml:trace contextRef="#ctx0" brushRef="#br0" timeOffset="3666.2096">16818 7367,'0'0,"0"0,0 0,0 0,50 0,-50-25,24 0,26 25,-25 0,0 0,-1-24,1-26,0 50,-25-25,25 0,-25 1,25-51,-1 1,1 49,-25-99,0 49,0 51,0-1,0-25,0 50,0-49,0-1,0-24,0-1,0 50,0 1,0-26,0 50,0-25,0 25,-25 0,25-25,-49-24,49 24,-50 25,50-25,-25-24,1 49,24 0,-50-50,25 50,0-25,25 25,-24 0,24-25,-25-24,0 49,0 0,-24 0,24 0,-25-25,25 25,0-25,-24 25,24 0,-25 50,26-50,24 0,-25 0,-25 25,25-25,1 0,-26 99,50-74,-25-1,0-24,25 25,0 0,-24 0,-1 24,25-49,-25 25,25 0,0-25,-25 50,25-26,0 1,-25-25,25 50,0-25,0 24,-24 1,24-25,0-1,0 26,0-25,0-25,0 25,0-1,0 1,0 25,24-50,-24 25,0 0,0-1,0-24,25 0,0 75,0-50,-25-1,25 1,-1-25,-24 25,25-25,-25 25,50-25,-25 25,24 24,26-49,-51 25,1 0,-25-25,25 0,-25 0,0 0,25 0,-25 25,25-25,-1 0,-24 0,50 0,-50 0,50 0,-25 0,-25 0,24 0,-24 0,50 0,-50 0,25 0,24 0,-49 0,25-25,-25 25,25 0,-25 0,0 0,0-75</inkml:trace>
  <inkml:trace contextRef="#ctx0" brushRef="#br0" timeOffset="35344.0215">4912 6524,'0'0,"0"0,0 0,24 0,1 0,0-25,0 25,25-25,-26 25,26 0,-25 0,0 0,-25 0,49 0,1 0,-1 0,-24 0,50-25,-26 25,-24 0,0-25,24 1,-49 24,25 0,0 0,0 0,-25 0,49 0,-49 0,25 0,-25 0,25 0,0 0,-25 0,25 0,-1 0,1 0,25 0,-50 0,25 0,-1 0,1 24,0-24,-25 0,25 0,0 25,-25-25,24 0,1 0,-25 0,25 0,0 0,0 0,-25 0,25 0,-25 0,0 25,24-25,1 0,-25 0,25 0</inkml:trace>
  <inkml:trace contextRef="#ctx0" brushRef="#br0" timeOffset="36524.089">6474 6672,'0'0,"0"0,0 25,0 0,0 49,0 1,25 123,-25-74,25 0,0 149,-25-99,25-25,-25-50,49 50,-49-75,0-24,0-1,0-24,0 25,0-50,0-75,-25 1,25 24,0-74,0 50,0 24,0 1,-24 24,24 0,0 25,0-50,0 50,0 0,0 0,0 0,0 0</inkml:trace>
  <inkml:trace contextRef="#ctx0" brushRef="#br0" timeOffset="38428.1979">14313 6548,'0'0,"0"0,49 0,50 25,26 25,48-50,-49 0,0-25,0 25,-49 0,-1 0,0 0,1 25,-1-25,1 0,24 74,-25-49,-24-25,24 0,-49 0,25 0,-1 25,-24-25,50 0,-1-25,-24 25,-26 0,1 0,25 0,-50 0,25 0,-1 0,1 0,0 0,-25 0,0 0,-25-25,25 0,-25 25,25-24</inkml:trace>
  <inkml:trace contextRef="#ctx0" brushRef="#br0" timeOffset="40036.2899">16793 6648,'0'0,"-25"0,25 24,-49 1,49-25,-25 25,0-25,25 0,0 0,0 0,0 74,0-24,25 0,-25-1,50 75,-50-49,24 24,-24-74,0 0,0-1,25-24,-25 50,0-25,0 0,0-1,0 1,-25 25,25-25,0 49,25-49,-25 24,0-49,0 25,25-25,-25 0,0 25,0 0,0 49,0-49,25 0,-25 0,0-25,0 0,0 0,0 24,0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5:12:01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15801 4589,'0'0,"0"25,0 148,0-123,0 49,0 75,25-50,0 74,-1-24,1-1,0-48,0 147,0-98,-25 49,0-148,0-26,0-49,0-49,0-51,0 1,0 0,0-174,0 75,0 24,24 50</inkml:trace>
  <inkml:trace contextRef="#ctx0" brushRef="#br0" timeOffset="1704.0974">15875 4738,'-24'173,"247"-173,0 0,25 0,25 0,-99 0,-75 0,0 0,-49 0,-50 0,24 0,-24 0,50 0,-50 0,0 50,0 124,0-26,0 51,0-26,25 1,0-75,24 75,-24-50,-25-50,0-49,0-25,0 25,0-25,-25 0,0 0,-24 0,-1 0,-24 0,-1 0,-123 0,74 0,-25 0,0 0,75 0,-75 74,99-74,26 0,-1 0,-25 50,50-50,-25 0,1 0,-1 0,25 0,-25 0,25 0,-25 0,25 0,-25 0,25 0,0 25,0-25,0 49</inkml:trace>
  <inkml:trace contextRef="#ctx0" brushRef="#br0" timeOffset="4965.284">17091 5234,'-25'0,"0"0,-24 0,-1 0,0 0,-24 0,24 25,26-25,-1 24,25 1,0 0,-25 25,25-1,0 26,0-26,0 50,0-49,99 74,-49-74,-1-25,-24-1,25-24,24 0,-74 0,25 0,0-24,-25-1,0 0,25-50,-25 26,0-50,0-50,-50-25,0 50,26 99,24-49,-100 0,51 49,-1 25,1 0,-1 0,25 0,-25 99,1 0,-1 0,25 25,25-24,0 48,0-24,75 50,-26-50,1 0,25-124,24 0,-25 0,1-49,-26 24,1 25,-1-75,-49 1,0-75,0 75,-49-50,-1 24,1-24,-51 75,51-26,-75 1,74 74,0 0,26 0,-1 25,25 24,0 26,0-1,0 25,49 1,51-26,-1 50,-25-49,26-75,-51 0,1 0,-50 0,0 0,0-125,0 101,-25-100,25 49,-50 1,26 74,24-25,0 25,-25 0,25 0,-25 0,0 74,0 26,25-1,0 25,25-74,25-1,-1-49,-24 0,0 0,25 0,-26-49,1 24,-25-25,0-24,0-1,-25-49,-49-25,24 75,-24 0,24 74,26-50,24 50,0 0,0 74,0 1,0-1,49 1,-24 24,25-25,-1-24,-49-50,25 0,-25-75,-25 26,25-1,-49-24,49 49,-50-25,25 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5:09:28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7268 16247,'0'0,"-25"0,-24-25,24 25,-25 0,-24 0,-25 0,49 0,-24 0,-1 25,1-25,-25 0,-25 0,24-50,26 50,0 0,-1 0,1 0,24 0,0 0,1 0,-1 0,-49-24,99 24,-50 0,1 0,24 0,0 0,-24 0,49 0,-50 24,25-24,-24 50,-1-50,0 0,1 0,-1 0,25 0,1 0,-26 0,25 0,-24 0,24 0,0 0,-50 25,75-25,-24 0,-1 0,-25 0,25 0,1 0,-26 0,50 25,-25-25,0 0,25 0,0 49,-24-49,24 50,0-25,-25-25,0 49,25-24,0 25,0-25,0-25,0 24,0 1,0-25,0 50,0-25,0 24,0 26,0-75,25 74,-25-24,25 24,24-24,-24-50,0 24,24 26,-24-25,0 49,25-74,-1 0,-24 75,25-75,-1 99,1-99,0 74,-1-49,1 0,-25 25,24-50,26 49,49 1,-75-50,26 0,-1 25,0-25,26 0,-26 0,-49 0,49-25,50 25,-49 0,-26 0,1 0,49-50,-24 1,24 24,-50 25,1-25,0-25,-26 50,26-74,-25 74,0 0,-1-25,1 0,-25 25,25-49,0-1,24 25,-49 25,25-25,-25 1,25 24,25 0,24-50,-49 25,-25 0,25 25,-25-24,25 24,-25-25,0 25,24-50,-24 25,25 1,-25-26,0 0,25 50,-25-24,0 24,0-25,25-74,-25-25,0 99,0 0,0 0,0 0,0 25,0-49,0 24,0 0,-25 0,-25-24,50-1,0 50,-24 0,24 0,0-25,-25 0,0 1,25 24,0 0,0 0,0 24,0-24</inkml:trace>
  <inkml:trace contextRef="#ctx0" brushRef="#br0" timeOffset="2607.1491">10319 16570,'-25'-50,"-49"0,49 1,-25 49,-24 0,24-25,-24 0,0 0,-50 0,49-24,26 49,-26 0,1 0,-50 0,49-50,1 50,24 0,1-25,-26 25,26-24,-1 24,25 0,-49 0,-50 0,49 0,-24 0,50 0,-1 0,0 0,-24 0,49 0,-74 24,24-24,1 0,-25 0,49 0,25 0,-74 0,50 0,-26 25,50-25,1 0,-26 0,50 0,-25 0,25 0,-25 25,25-25,0 25,-49-25,49 25,-25-1,25-24,-25 0,25 25,-25 25,25-50,0 25,0 0,0-25,0 24,0 1,0 0,0 25,0-1,0-24,-24 0,24 0,0 24,0-49,0 50,0-25,0-1,24 51,1-26,-25-24,25 25,-25-25,25-1,-25-24,0 0,49 25,-24 50,-25-75,25 24,0-24,0 25,-1 0,1 0,25 0,-1 49,1-74,-25 50,24-26,1 1,0-25,-26 0,26 25,99 25,-99-50,24 25,-49-1,24 1,1-25,49 0,-49 0,-1 0,26 0,24 0,-25 0,-24 25,49-25,-24 0,73 0,-23-50,-1-49,-25 74,-50-24,26 49,-26-25,-24 0,0 0,74-74,-74 74,25 25,-26-49,26 49,-50-50,25 50,-25-50,0 26,25 24,-25-25,24 0,-24 25,0-50,0 1,0-26,0 51,25-51,-25 1,25 24,-25 50,0-25,0 1,0-1,0 0,0 0,0 25,0 0</inkml:trace>
  <inkml:trace contextRef="#ctx0" brushRef="#br0" timeOffset="22181.2687">4788 14337,'0'0,"24"0,-24 0,25 0,0 0,0 0,49 0,-49 0,0 0,-25 0,0 0,-25-25,-25 0,26 25,-26-24,-74-76,-25 51,-24-75,-1 74,-49-49,49 25,75 49,24 25,51-25,-26 25,0 0,26 50,-1-26,25 26,-25-25,25 0,0 49,-25 25,-24-24,24 49,25-50,0 25,-25 1,25-26,0 75,25-50,49 25,50-25,0 0,-25 25,1-99,49 50,-1-26,76 1,-125-50,25-25,-99 0,-1 25,26-24,-25 24,0 0,-25-75,24 75,-24-50,100-222,-51 73,1-49,0 124,-26 25,-24 49,0 50,0-25</inkml:trace>
  <inkml:trace contextRef="#ctx0" brushRef="#br0" timeOffset="23244.3295">4465 12998,'0'24,"0"76,0 49,0-75,0 25,-25-24,-24 98,49-49,-25-124,25 50,0-25,0-25,0 0,0-25,0 25,0-25,0-25,0 26,0-26,124-322,-124 298,0 74,0-50,0-25,25 26,-25 49,0 0,0 0,0 49,0-49,0 50,25-50,-25 25,49 0,-24 74,49-25,26 50,24 25,-75-99,-24-1,0-49,-25 0,0 25,0-25,0 0,0 0,-25 0,25 0,-25 0,-198-124,124 124,49 0,-24 0,49 0,0 0</inkml:trace>
  <inkml:trace contextRef="#ctx0" brushRef="#br0" timeOffset="23649.3527">4416 13692,'0'0,"24"0,1 0,74 0,-49 25,24-25,-24 0,-25 0,24 25,-24-25,-25 0,0 0</inkml:trace>
  <inkml:trace contextRef="#ctx0" brushRef="#br0" timeOffset="24612.4077">5606 13097,'0'25,"0"-25,0 99,0 25,0-50,-25 125,25-50,0-25,0-50,0 25,0-74,0 25,0-50,0 0,0-25,0-25,0 25,-24-24,24-1,49-322,-49 248,0 99,50-223,-1 124,-49 25,0 74,0 0,0 1,25 24,-25 0,0 24,0 1,0-25,0 50,50 74,-25-50,24 125,1 24,-25-173,-1 49,1-50,0-24,0 0,-25-25,0 25,0-25,0 0</inkml:trace>
  <inkml:trace contextRef="#ctx0" brushRef="#br0" timeOffset="25199.4413">5457 13717,'0'0,"0"0,0 0,25 0,-25 0,75-25,-1-24,0 24,-24 25,-25-25,0 0,-25 25,24 0,-24 0,50-49,-50 49,25-25,0 25,-25 0,0 0</inkml:trace>
  <inkml:trace contextRef="#ctx0" brushRef="#br0" timeOffset="25921.4826">5978 12700,'0'25,"0"-25,25 0,99 0,25 25,-75-25,1 0,-50 0,-1 0,-24 0,0 0,0 0,0 0,0 24,-173 1</inkml:trace>
  <inkml:trace contextRef="#ctx0" brushRef="#br0" timeOffset="26427.5116">6202 12799,'0'25,"0"0,0 74,0 99,0-73,0-1,49 49,-49-98,0-75,0 24,0-24,0 0,0-24,0 24,0-50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5:11:19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15751 11881,'0'0,"50"75,24 24,-49-49,50 24,-75-49,49 25,-24-26,0-24,-25 25,25-25,-1 0,76-99,48-50,51-25,-25-74,-26 25,-48-25,-26 124,0 25,-49 49,-25 25,25 1,-25 24</inkml:trace>
  <inkml:trace contextRef="#ctx0" brushRef="#br0" timeOffset="2703.1546">11832 12898,'0'0,"25"75,49-1,-24-24,49 24,-74-24,25-25,-26 0,-24-25,25 0,0 0,-25 0,50 0,-50-50,24 25,1 0,0 0,99-148,-49 98,-26-24,1 50,-25-1,-1 50,-24 0,25 0,-25 25,0-25</inkml:trace>
  <inkml:trace contextRef="#ctx0" brushRef="#br0" timeOffset="24107.3789">12229 14957,'0'0,"-25"0,25 0,0 25,0-25,25 25,25 0,-50-1,24-24,51 0,-26 0,51-24,-1 24,0 0,-24-50,-26 25,1-49,49-50,-49 25,49 24,-50 1,26-1,-26 1,26 24,-75 1,25 49,-25-25,24 25,-24 0,0 0,0 0</inkml:trace>
  <inkml:trace contextRef="#ctx0" brushRef="#br0" timeOffset="26056.4904">21208 8880,'0'0,"0"0,0 0,0 0,0 0,-24 0,-76 25,1-25,-50 49,-24 51,-26-26,26 1,49-26,49 50,-24-99,25 25,-1 50,25-51,1 1,49 0,-50-25,50 25,0-25,0 25,0 74,0 74,0 1,0-50,25 25,0 25,24 148,-49-74,0 25,0-199,0 1,0-50,0-25,0 0,0 0,0 0,0 0,0 0,0 0,0-25,75-50,99-247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4:49:34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12477 14039,'0'0,"0"-24,-25 24,-49-149,-1 25,-24 25,-25-75,25 25,49 25,-24-25,24 124,-74-24,50-50,-50 74,50-50,-51-24,76 99,-75 0,74 0,-49 0,-50 0,100 0,-26 0,1 0,24 0,-24 0,24 0,25 0,-49 0,49 25,-25-25,1 25,-1 24,1-24,-1-25,25 50,-24-25,-1 49,0-49,26 0,-1 24,-25 26,1-26,24-24,0 0,0 25,0-26,1 26,-26-25,50 24,-25 1,0-25,1 24,-1-24,0 25,25-1,-25-24,25 0,0-25,0 0,0 0,0-25,0 0,0-24,0-1,0 25,0-24,25-1,0 50,-25-74,25 49,-25 0,24 0,-24 25,0-49,0 24,0 25,0 0,0 0,0 25,0 0,-24 24,24 1,-25 24,0 1,25-1,-50 0,50 26,0-100,0 24,0-24,0 0,50 0,0 0,24 0,0-49,1 24,-26 25,-24-25,50 0,-51 25,1 0,-25 0,0 25,0 0</inkml:trace>
  <inkml:trace contextRef="#ctx0" brushRef="#br0" timeOffset="2800.1602">4168 16718,'0'0,"0"0,24 0,-24 0,0 0,0-24,25 24,25 0,24 0,25 0,1 0,73-25,50-50,-24 51,-25-26,98 50,-73 0,24 0,-149 0,75 0,0 0,25 0,-50 0,25 0,74 0,25 0,-124 0,25 0,-50 0,50 0,-75 0,50 0,-74 0,99 0,-75 0,75 0,-50 0,50 0,-75 0,26 0,-76 0,26 0,24 0,50 50,-24-50,-26 49,1-49,49 0,-75 25,50-25,1 25,-1 0,0-1,25 1,-74-25,49 0,-25 0,1 0,74 0,-75 0,0 0,1 0,-1 0,-24 0,24 0,1 0,-26 0,1 0,49 0,-49 0,-26 0,1 0,25 0,0-25,24 25,-49 0,24 0,1 0,-25 0,0 0,-1 0,1-24,0 24,25 0,-26 0,1 0,-25 0,25-25,0 25,0 0,24-25,-49 25,25 0,0 0,0 0,24 0,-24 0,0 0,24 0,26 25</inkml:trace>
  <inkml:trace contextRef="#ctx0" brushRef="#br0" timeOffset="8047.4603">16198 17140,'-25'0,"-25"0,26 0,-1-25,0 25,-25-25,26 1,-1 24,0 0,-49 0,74 0,-25 0,-25 0,50 0,0 0,50 0,24-25,75 0,49 25,199 0,-74-74,198 49,-75-50,125 51,49 24,-50 0,-98 0,-76 24,-48-24,-75 0,-75 0,25 0,-74 0,0 0,49-24,1 24,-75-25,-25 25,-49-25,-1 0,-49 25,0 0,25 0,-25 25,0-25,0 0,0 0,0 25,0 0</inkml:trace>
  <inkml:trace contextRef="#ctx0" brushRef="#br0" timeOffset="12956.7411">720 13940,'0'0,"0"0,0 75,24 73,-24 51,0 24,0-74,0-50,0-49,0-50,0 0,-24-75,-1 26,25-26,0 51</inkml:trace>
  <inkml:trace contextRef="#ctx0" brushRef="#br0" timeOffset="13612.7786">521 14436,'0'0,"-25"0,25-24,0-1,0 0,124-50,0-73,25 73,-74 50,-1 1,-24-26,-25 50,-25-25,0 25,0 0,0 25,-50 25,0-26,-24 26,24 0,26 49</inkml:trace>
  <inkml:trace contextRef="#ctx0" brushRef="#br0" timeOffset="14144.809">472 15106,'0'0,"0"-50,74 1,-24 24,24 0,25-49,1 49,-26-25,-24 26,24 24,-74 0,0-25,0 25,0 0</inkml:trace>
  <inkml:trace contextRef="#ctx0" brushRef="#br0" timeOffset="14829.8482">1067 15429,'0'-25,"-25"0,25 25,0-25,0 25,0 0,0 0,0 75,0-1,0 50,0-50,0 1,25-26,-25-24,0 25,0-50,0 25,25-25,24 0,-24-25,74-50,-74 26,25 49,-25-75,-1 75,-24-24</inkml:trace>
  <inkml:trace contextRef="#ctx0" brushRef="#br0" timeOffset="15346.8778">869 15751,'0'0,"0"0,74-25,75-24,-50 24,0-50,-24 75,-75-49,24 49,-24-25,0 25</inkml:trace>
  <inkml:trace contextRef="#ctx0" brushRef="#br0" timeOffset="15981.9141">1637 15255,'25'0,"25"0,-1 0,1 0,0-50,-25 50,24-49,26 49,-75 0,0 0,-25 0,25 0,-50-50,25 50,-24 0,49 0,-25 0,25 0,0 0,0-50</inkml:trace>
  <inkml:trace contextRef="#ctx0" brushRef="#br0" timeOffset="17081.977">1811 14684,'0'0,"0"0,0 0,0 75,0-50,0 74,25-25,-25-24,0 49,25 99,0-123,-25-75,0 25,0-25,0-124,24-50,1 0</inkml:trace>
  <inkml:trace contextRef="#ctx0" brushRef="#br0" timeOffset="17529.0026">2233 14610,'0'0,"0"124,49 0,-24 74,-25-98,25-1,-25 50,0-149,0 25,25-25,-25 0,0-100</inkml:trace>
  <inkml:trace contextRef="#ctx0" brushRef="#br0" timeOffset="18322.048">2704 13643,'-25'24,"25"1,-25 0,1-25,24 0,0 0,49 0,100-50,0 26,-50-100,-24 99,-1 0,-49 25,0-25,-25 25</inkml:trace>
  <inkml:trace contextRef="#ctx0" brushRef="#br0" timeOffset="18975.0853">3671 12923,'0'0,"0"25,25 74,0 100,0-125,24 125,-49-100,0 0,0-74,25-25,-25 0</inkml:trace>
  <inkml:trace contextRef="#ctx0" brushRef="#br0" timeOffset="19752.1297">3423 13022,'75'0,"-50"0,-1-24,26 24,-25-25,0 25,-25 0,0 0,0 0,0 25,0-25,24 0</inkml:trace>
  <inkml:trace contextRef="#ctx0" brushRef="#br0" timeOffset="20681.1829">3200 14139,'0'-25,"0"0,99-49,50 24,0-24,0-125,-25 174,-50-49,1 0,49-1,-50 50,-24-49,-25 74,-1-25,26 0,-50 25,-25 25,-49-25</inkml:trace>
  <inkml:trace contextRef="#ctx0" brushRef="#br0" timeOffset="21542.2321">4490 13345,'0'25,"0"0,0 24,0-24,0 0,0 0,0-1,0 1,0 0,0 25,0-50,0 24,0-24,50 50,24-50,-49 0,24 0,-24 0,-25 0,0 0</inkml:trace>
  <inkml:trace contextRef="#ctx0" brushRef="#br0" timeOffset="22120.2652">4341 13667,'0'0,"0"-24,75 24,-26-25,26-25,-26 25,1 25,-50-24,25 24,-25 0</inkml:trace>
  <inkml:trace contextRef="#ctx0" brushRef="#br0" timeOffset="65443.7432">695 13221,'-25'0,"-25"74,1 26,-1 48,-49 1,74 0,-49 0,49-75,-25 50,50-99,-24 25,24-1,-25 51,25-76,-25 76,-25-1,26 0,24-25,-25-24,25-50,0 25,0 0,0-1,0 26,0 0,0 24,25 0,24 50,-24-49,0-1,0 1,49 24,-24 25,-26-74,26-26,0 26,-1-25,26 24,-26 1,1-25,-50 0,74-25,-49 0,25 49,-1-24,1-25,-25 0,49 0,-24 0,24 0,-49 0,0 0,24 0,26 0,-26-25,-24-24,50 49,-1 0,-49 0,24 0,1-25,49 0,-49 25,-25 0,24 0,26-25,-50 25,-25-25,49 1,26 24,-1 0,-49 0,49-25,1-25,-51 50,1 0,25-25,-1 1,26-51,24 1,25-25,-50 74,51-74,-26-1,-25 26,1 24,-26 1,-24-1,74 50,-49-50,-1 1,51-1,-76 25,26-24,0-26,-1 51,1-1,-50 0,74-74,-49 74,25-25,-25 26,24-26,-24 50,0-50,24-24,-24 49,25 0,-25 0,24-24,-49 49,25-25,0 0,-25 25,25-25,-25-24,0 49,24-25,26-25,-25 26,-25 24,25-25,24-25,-24 25,0 1,49-51,-49 1,25 49,-1 0,-24-24,25-1,-26 25,26 0,-50 25,0-24,25 24,-25-25,25 25,0-25,-25 25,0 0,24-25,-24 25,0-25,0 25,0-24,0-26,0 0,-49 1,24-26,-25 75,1-49,24 24,-74-74,74 74,-25-25,-24 25,-1-74,26 50,24 24,-25 0,1 0,49 0,-50 25,50-24,-49 24,-1 0,25 0,-74-25,25 0,24 0,-25 25,1 0,-25 0,-25 25,0-25,-25-25,0 25,50 0,25 0,-51 50,26-1,-50-49,25 0,50 0,-25 0,24 0,1 0,0 0,-1 0,1 25,-50 25,49-1,1-49,24 0,-24 50,-1-50,-24 25,-25 24,0-24,50-25,-25 75,24-75,-24 74,0-49,49-25,25 25,25-1,-49 26,49-25,-25 25,0-50,25 24,0-24,0 0,0 25,0 0,-25 25,25-26,-25 200</inkml:trace>
  <inkml:trace contextRef="#ctx0" brushRef="#br0" timeOffset="73350.1954">16123 18132,'0'-25,"0"25,0-24,0-1,0-25,-24-24,24-25,-50 24,25 1,-24-1,49-24,-25 99,0-50,0 26,25 24,-25-50,25 50,-24 0,-1-25,0 0,0-49,-24 74,24-25,0 0,0 1,0 24,-24-25,49 25,-50-25,0 25,26-25,-26 25,25 0,-49 0,74 0,-50 0,-24 0,49 0,0 0,-24 0,-1 0,50 0,-25 0,0 0,-24 0,49 0,-25 0,-25 0,26 0,-51 0,50 25,25-25,-49 25,49-25,-50 0,50 25,-25-25,25 24,-49 1,49 0,-25 0,0-25,25 49,0-49,0 50,0 0,-25-1,25 1,-25 49,25-49,0 24,0-49,0-25,0 50,0-50,0 24,0 1,0 25,0-1,0 1,0 24,25-49,-25 25,25-25,0 24,-25-24,50 0,-1 0,-24-1,74 26,25-25,-25 0,-24-25,-26 0,-24 0,0 0,49 0,-49 0,25 0,24-25,1 25,24-99,-50 49,1 25,-25-49,0 74,-25-25,25 25,-25-50,0 50,24-49,-24 49,25-75,-25 1,0 49,0-49,0-25,25 49,-25 25,0 25,25 0,-25-25,0 25,0 0</inkml:trace>
  <inkml:trace contextRef="#ctx0" brushRef="#br0" timeOffset="99073.6667">21506 16173,'0'0,"0"-25,0-25,0-24,0 74,0-25,0 25,0-50,-25 1,0 24,1-25,-1 1,25 49,-50-50,50 25,-25 1,25-1,-49 0,24 0,-25-24,50 49,0 0,-24 0,24-25,-25 25,0 0,25 0,-25 0,25 0,-25 0,1 0,-1 0,0 0,0 0,0 0,1 0,-1 0,25 0,-25 0,0 0,25 0,-25 0,0 0,1 0,24 0,-25 25,25-25,-50 24,50-24,-25 0,1 0,-1 0,25 25,-25 0,25-25,-25 0,0 0,25 25,-24 0,24-1,-25-24,0 50,25-50,-25 0,25 0,0 25,-25-25,1 0,24 25,0-1,0 1,0 25,0-25,0 49,0-49,-25 0,25-1,0 1,0-25,0 25,0 0,0 0,0-25,0 24,0 1,0-25,0 25,0-25,0 25,0-25,0 25,0-1,0 26,0-25,0 0,0-25,0 25,0-1,0 1,0 0,0-25,0 50,0-50,0 49,0-24,0-25,0 0,0 25,25 0,-25 24,49-24,-24 25,0-50,24 0,-49 0,25 0,0 24,-25-24,25 0,-25 0,49 0,-24 0,-25 0,50 0,-50 0,49 0,-24 0,0 0,25 0,-50 0,25 0,-25 0,24 0,-24-24,75-51,-50 50,-1 25,51-49,-75 49,25-25,-1-25,1 26,0 24,25-50,-50 25,0 0,24 25,1 0,-25-24,0-1,0 25,25 0,-25-50,25 0,0 50,-25-24,0-26,0 25,0 0,0 25,0-24,0 24,0-50,0 25,0 0,0 1,0-1,0 25,0 0,0 25,0-25,0 24</inkml:trace>
  <inkml:trace contextRef="#ctx0" brushRef="#br0" timeOffset="102043.8366">22002 17289,'0'0,"25"0,124-25,24-49,75-26,25 51,-25-50,-74 74,0-74,-75 74,-50 0,-49 25,0 0,0 0,0 0</inkml:trace>
  <inkml:trace contextRef="#ctx0" brushRef="#br0" timeOffset="102807.8803">23366 16619,'0'0,"25"0,25 0,-1 0,26 0,-26 50,26-50,-1 0,-74 0,25 49,-25-49,0 0,0 0,0 25,0-25,-25 50,-24 24,24-24,-25 24,1-24,24 24,0-24,25-50,-25 0</inkml:trace>
  <inkml:trace contextRef="#ctx0" brushRef="#br0" timeOffset="177296.1408">6003 4167,'0'0,"25"0,24 0,1 0,74 124,0 0,-25 0,149 99,-24-24,-26-100,-74 50,50 25,-1-26,-148-98,25-50,-50 0,25 0,-25 0,-25 0,0 0,25 0</inkml:trace>
  <inkml:trace contextRef="#ctx0" brushRef="#br0" timeOffset="178300.1982">7591 5432,'-50'-49,"50"-1,-25 0,0 50,25-24,0 24,0 0,0 0,25 24,-25 1,50 50,-25-1,24 0,1 1,-25-26,-1-49,-24 25,0-25,0 25,0-25,-49 0,-50 0,-1 0,1-25,50 25,24-25,0 25,25 0,0 0</inkml:trace>
  <inkml:trace contextRef="#ctx0" brushRef="#br0" timeOffset="182825.457">6028 4167,'74'25,"100"-25,49 0,-49 0,99-50,74 50,-74 0,-25 0,74 0,-148 100,0-76,-26-24,51 174,-125-149,-24 24,-25-49,24 25,-49-25,25 0,-25 0,0 0,-25-99,-49-50,-1 50,26 74,24 0,25 1,0-1</inkml:trace>
  <inkml:trace contextRef="#ctx0" brushRef="#br0" timeOffset="183549.4984">8781 4093,'0'0,"25"25,25 74,-1-25,-24-24,25-1,-26 1,26 0,-50-50,0 24,0-24,0 25,0-25,0 0,-25 0,0 25,-74 25,50-1,-1-49,25 0,25 25,0 0</inkml:trace>
  <inkml:trace contextRef="#ctx0" brushRef="#br0" timeOffset="186374.66">6127 4316,'0'0,"0"-25,0 0,-25 25,25-24,0 24,0 0,0-25,0 25,0-25,0 25,0-50,0-123,0-100,0-25,0 50,0 50,0 99,0 49,0-24,0 24,0 50,0-25,0-25,0 26,-25-1,1-25,24 50,0 0,0 25,0-25,-25 0,25 25,0-25,0 25,0-1,0-24,0 25,-25 25,0-25,0 49,1-24,24-1,0-24,-25 0,25 0,-25-25,25 25,0-25,0-25,0 0,25 0,0 0,-25-24,24 49,-24-25,25-74,-25 49,50 0,-25 1,-25-1,24 25,-24 1,0 24,0 0,0 24,0 1,50 50,0-75,-50 74,49-74,-24 50,0-50,-25 0,0 25,25-25,-25 99</inkml:trace>
  <inkml:trace contextRef="#ctx0" brushRef="#br0" timeOffset="188119.7598">7789 5556,'0'0,"25"0,-25 0,0 0,0-49,0-100,0 50,0 99,-25-50,25 50,0 0</inkml:trace>
  <inkml:trace contextRef="#ctx0" brushRef="#br0" timeOffset="188685.7922">7814 5159,'0'0,"0"-24,0 24,0-50,0 0,0-24,0 74,0-74,0 49,0-25,0 50,0-25,0 25,0 0</inkml:trace>
  <inkml:trace contextRef="#ctx0" brushRef="#br0" timeOffset="189409.8336">7863 4564,'0'-25,"0"0,0-24,0 24,0 25,0 25,0-25,0-25,0-25,0 26,0-26,0 25,0 25</inkml:trace>
  <inkml:trace contextRef="#ctx0" brushRef="#br0" timeOffset="190440.8926">7839 3721,'0'74,"24"-24,1 24,-25 1,50-26,-25-24,-25 25,0-1,0-49,24 0,1 0,0 0,-25 0,50 0,-50 0,24-25,-24-49,0 24,25-74,-25 25,0 25,0 49,0-25,0 50,0 0,0 0,0 0,0 25,0 25,0-1,0 26,0-26,25 26,-25-50,50 74,-50-74,49-25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4:53:20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19993 5184,'50'0,"74"99,74-24,75-26,25 26,74-1,124 75,-75-25,-49-124,-99 0,-99 0,-100 0,1 0,-75 0,49 0,-49 0,0-25,0 25</inkml:trace>
  <inkml:trace contextRef="#ctx0" brushRef="#br0" timeOffset="844.0483">22920 5655,'0'0,"49"0,51 50,-26 0,1-1,-1 1,-24-50,-26 25,-24-25,0 25,0-25,-24 0,-51 0,1 0,49 74,-49-49,49 24,0-49,25 25,0-25,0 0</inkml:trace>
  <inkml:trace contextRef="#ctx0" brushRef="#br0" timeOffset="2768.1584">19943 5110,'0'0,"25"0,0 0,25 0,24 0,50 0,99 0,-24-50,49 1,149-75,-50 74,99-124,-74 149,-24 1,-26 24,-148-25,-50 0,-99 25,-1 0,26 0,-25 0,0 0,-25-25,0 25,-50-25,-24 25,24-49,25 24,-24 0,24 25,0 0,0-25,0 25</inkml:trace>
  <inkml:trace contextRef="#ctx0" brushRef="#br0" timeOffset="3431.1963">23515 4490,'199'24,"-51"-24,-98 0,-25 0,-25 0,0 0,0 0,-25 0,0 0,0 0,1 0,-1 0,-25 0,1 25,-51 0,76 25,-26-1,50 1,-25-50,25 0,-25 25,25-1</inkml:trace>
  <inkml:trace contextRef="#ctx0" brushRef="#br0" timeOffset="5047.2887">20043 5259,'0'-50,"0"-173,-50 74,25-25,-24-74,24 99,-25-322,0 273,1 24,-1-49,25 198,25-25,-24 1,24 49,-25 0,25 0,0 25,-25 24,-25 1,50-1,-49 1,-26 49,51-24,-1 49,0-100,25 1,0-25,0 0,0-25,25 1,-25 24,0-25,25-50,-1 26,1-100,25 75,-1-1,-49 50,25 1,-25 24,0 0,75 0,-51 0,1 0,0 0,25 24,-26-24,1 0,-25 50,0-50,25 0</inkml:trace>
  <inkml:trace contextRef="#ctx0" brushRef="#br0" timeOffset="7995.4574">23366 5804,'0'-25,"-49"-123,49 98,-50-49,25-50,-49-198,49 123,0 51,1 123,-1 25,25 1,0 24,25 49</inkml:trace>
  <inkml:trace contextRef="#ctx0" brushRef="#br0" timeOffset="10541.603">20018 5556,'0'0,"0"25,0 25,25 24,24 0,-49-24,25 0,-25-25,0-1,0-24,0 0,0 25</inkml:trace>
  <inkml:trace contextRef="#ctx0" brushRef="#br0" timeOffset="11264.6443">20340 6722,'25'50,"-25"-26,0 1,0-25,0 0</inkml:trace>
  <inkml:trace contextRef="#ctx0" brushRef="#br0" timeOffset="11895.6804">20315 6400,'0'0,"0"0,0 24,0-24,0 25,25 25,0-25,-25-1,0 51,0-75,0 25,0-1,25-24,-25 25,25 0</inkml:trace>
  <inkml:trace contextRef="#ctx0" brushRef="#br0" timeOffset="12336.7057">20514 7045,'0'49,"0"1,25 24,-1 50,-24-74,0-50</inkml:trace>
  <inkml:trace contextRef="#ctx0" brushRef="#br0" timeOffset="13260.7585">20514 6449,'0'0,"25"0,49 0,25 0,-74 0,-25 0,25 0,0 0</inkml:trace>
  <inkml:trace contextRef="#ctx0" brushRef="#br0" timeOffset="13932.7969">21184 6276,'24'0,"-24"0,0 0,0 0,0 24,-24-24</inkml:trace>
  <inkml:trace contextRef="#ctx0" brushRef="#br0" timeOffset="14537.8316">21630 6251,'99'0,"-24"0,-26 0,26 0,-75 0,0-25,24 25,-24-74</inkml:trace>
  <inkml:trace contextRef="#ctx0" brushRef="#br0" timeOffset="15160.8672">21952 6152,'149'-50,"-25"25,-49 0,-1-24,50 49,-74 0,24 0,-74 0,50-25,-50 25,25 0,-25 0,0 0,24 0,1 0,-25 0,25 0,0 0,24 0,1-25,-25 25,24 0,-24 0,50 0,24 0,-74 0,24 25,-24-25,-25 0,0 0,-25 0</inkml:trace>
  <inkml:trace contextRef="#ctx0" brushRef="#br0" timeOffset="15776.9024">23242 5978,'-223'0,"-50"-50,-148 26,-200-125,-23 99,73 25,-124 25,75 0,0 0,75 75,-1 74,50 24,148-98,76 24,98-50,0-49,125 0,-1-24,25-26,-74 50</inkml:trace>
  <inkml:trace contextRef="#ctx0" brushRef="#br0" timeOffset="18337.0489">15156 6028,'0'0,"0"0,0 24,0-24,25 0,-25 100,74-26,1 75,-1-25,-24 0,-26-124,26 25,-25-25,24 24,-24-24,25 0,-50-24,50 24,-50 0,0 0,0 0,-25 0,-50-149,-24 50,25-149,-26 173,51 1,49 49,0 0,-25 25,25-25,0 25,0 0,-25 50,0-25,25 0,0-25,-24 0,24 0,0 0,24 49,-24 26,0-51,25 76,0-26,25 0,-50-74,0 0,0-49,-25-100,-25 0,50 25,0 99,0 1,0 24,0 0,25 0,49 0,1 0,24 0,0 0,-24 0,-1 0,-49 0,-25 0,0 0,0 0,-25 0,-49 0,24 0</inkml:trace>
  <inkml:trace contextRef="#ctx0" brushRef="#br0" timeOffset="22554.2901">11088 10517,'25'0,"0"0,49 0,0 25,-24 0,25-25,-1 0,25 0,-24 0,24 0,-25 25,50-25,-25 0,-49 0,49 0,25 0,-49 0,24 0,-25 0,26 0,24-25,-50 0,100 0,-75 25,0 0,0 0,25 0,-24-25,-26 25,75 0,-50 0,25-24,-25-1,0 25,-24-25,-1 25,50 25,0-25,-49 25,24-25,0 24,50 1,25 50,-26-75,-73 0,-1 24,25-24,100 0,-75 25,25 0,-75-25,1 0,-1 0,-49 0,0 0,49 0,0 0,-24 0,0 0,24 0,-49 0,25 0,-26 0,1 0,-25 0,174 0,148 0,-99-50,174 50,-74 0,-50-49,49 49,-74 0,-49 0,-1 0,-49 0,-75 0,1 0,-1 0,-49-50,25 50,-50-25,49 25,-49 0,50 0,-1 0,-49 0,50 0,-50 0,0-24,0 24,0 0,-25 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4:54:47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11659 15776,'0'0,"0"25,0-25,49-75,26 26,73-26,76-74,-1 50,25 0,50-25,-26 49,-48-24,123-25,-74 99,24-148,-73 148,49 25,-25-25,-100-49,-73 24,-1 50,50-74,-99 49,25 0,-1 25,1-74,-50 74,25 0,24-50,-49 50,50-25,0-24,-50 24,24 0,-24 25,0 0,-24 0,-1 0,0 0,0 0,25 0,-25 0,1 0,24 0,-50 0,0 0,-24 50,74-1,-50-49,25 0,1 0,24 0,24 25,51-25,49 50,0-50,25 0,24 0,-98 24,-50-24,-1 0,-24 0,0 0,0 0,0 0,-49-24,-26 24,1-50,49 50,-24-25,49 25,0 0,0 25,-25 25,-25 99,1-100,-1 100,25-50,0-24,1-26,-1-49,25 0,0-49,49-100,1 50,0-1,24-49,0-49,1 74,-50 99,-25 0,0 25,0 0,0 0,-25 0,25 25,-50-25,25 75,-24-51,-26 26,1 24,0-24,49-25,0-25,0 0,25 0,0 0,0 0,-25 0,0 0,25 0,0 0,25 25,50-1,-26 51,51-75,-51 0,50 25,-74-25,50 0,-75 0,-50-75,0 50,50 1,-49 24,49 0,-25 0,0 0,0 0,1 24,-1 1,25 0,0-25,0 50,-25-1,25-49,0 50,0 0,0-26,0 26,0-25,-25 24,25-49,0 0,25-49,49-26,1-49,-26 50,1-1,24-49,1-24,-50 73,-25 26,24 49,-24-50,0 50,0 0,0 0,-49 25,-1 24,-24 1,-1 0,1-26,49-24,0 0,25 0,-24 50,24-50,-25 0,0 0,-25 0,26 0,-1 0,0 0,0-25,-25 25,26 0,24 0,0 0,24 0,125 25,-49 0,-26 0,100-25,-75 0,-25 0,1 0,-100-50,-50 25,26-49,-1 74,1 0,24 0,25 0,-25 74,25-24,-25 24,25-24,0 24,-25 1,1-26,24-24,0 0,0-25,-25 0,25 0,0 0,0 0,0 0,25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4:55:22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13444 15230,'0'0,"100"0,148 25,74-25,249 0,98 99,125 25,-124 0,-75-49,-24 148,-150-223,-123 0,-25 74,-124-74,-100 0,26 0,-50 0,-25-25,24 25,-24 0,0-24,-24-1,-26 0,0 0,-98-99,48 0,51 75,-51-1,51 0,-1 50,25 0,25 0,-24-24,24 24,0 0,24 0,51 24,-1 26,50 124,50-1,-100-123,-24-1,-25-24,49-25,-74 0,0 0,0 0,-74 25,-1-25,1 0,24 0,26 0,-26 0,-24 149,74-149,0 25,0-25,0 0,-25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4:56:34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16322 15577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5:00:38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18455 7392,'74'0,"1"0,24 0,75 0,-75 0,25 0,-50 0,26 0,-1 0,0 0,0 0,25 0,-25 0,1-25,73 25,-73 0,24 0,-75 0,26 0,-1 0,0 0,50 0,25 0,25-25,-75 25,0 0,1 0,24 0,0 0,-25 0,25 0,-50 0,25 0,50-49,75 49,-76 0,-48 0,73 0,-74 0,75 0,-25 0,-50 0,-24 0,24 0,-25 0,-24 0,-1 0,-49 0,25 0,-25 0,0 0,0 0,0 0,0 0,0 0,0 0</inkml:trace>
  <inkml:trace contextRef="#ctx0" brushRef="#br0" timeOffset="2290.131">23639 7268,'0'-149,"25"-248,-25 149,0-74,0-125,0-74,0 323,-50-1,1-123,24 99,25-25,-25 49,0 75,25 124,0-25,0 25,0 0,0 0,0 0,0 0,0 25,-49-25,-26 0,-49 50,-49-25,-75-25,-25 0,-99 0,-25-50,-50 0,51-24,123-25,49 99,-48 0,98 0,25 0,-25 0,1 24,49-24,0 25,74 0,-24-25,-1 0,1 25,0 0,-1-1,1 26,-1-50,50 75,-24-75,-26 24,51-24,-1 25,0-25,25 0,-25 0,0 0,25-25,0 1,-24 24,24 0,0 0,-25 124,25-100,-50 26,-24 74,49 25,0-25,0 49,1-24,-1 75,-74 24,74-100,0 26,25-100,0 1,0-26,0 26,0-75,0 74,0 26,0 98,0-24,0-1,0 50,0 1,25-26,-25-24,0-75,0-49,0 24,0-49,0 24,0 1,0 0,0-26,0 1,25 25,-25-50,0 0,24 0,-24-25,50 25,24 0,50 0,-24-25,-51 25,1 0,-25 0,49-25,-49 25,24 0,-24 0,-25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5:00:59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10964 12402,'0'0,"0"-24,0-1,0 0,0 0,50-49,-50-50,0 0,0-50,0 100,0-1,0 1,0-50,-75-25,-49 0,0 0,-25-24,100 173,-1-50,1 25,24-49,25 74,-50 0,-49 74,0 25,-1 25,26-99,0 74,-1-24,1 99,24-100,25 75,1-50,-1 75,-25 49,50-124,0 124,0 1,0 98,0-99,25-49,25 0,-1-100,-24 100,49-50,1 0,-50-100,24 51,26-75,-1 0,50 0,50 0,-1 0,1-149,-50 25,-25-25,-49 50,-25-50,24 0,-24-124,-25 149,0 25,0-25,0 50,-25 24,-24-99,24 100,0-100,25-99,0 74,0 50,0 0,0 75,0-26,0 50,-50 100</inkml:trace>
  <inkml:trace contextRef="#ctx0" brushRef="#br0" timeOffset="10170.5817">21407 6896,'0'-25,"0"25,0-25,-25 25,-25-74,26 74,-26-25,25-50,-24 75,-1-74,25 49,25 0,-25 1,1-26,-1 25,0-24,0 49,0-75,1 75,-1 0,25-25,-25 25,25 0,-25 0,-25-49,26 49,-26 0,25 0,0-25,1 0,-1 25,25 0,-25 0,25 0,-50 0,26-25,-1 25,0 0,0 0,0 0,1 0,24 0,-50 0,0 0,50 0,-24 0,24 0,0 0,-25 0,0 0,0 25,0-25,25 25,-24 0,24-25,0 25,0-25,-50 24,50 1,-50 25,50-25,-24-25,24 24,0-24,0 25,0-25,0 50,0 49,0-74,0 0,0 24,0 1,0-25,24 24,1 26,-25-50,50 24,-50-24,25 0,-1-25,1 25,0-25,25 74,-1-49,1 24,-1-49,1 25,-25-25,24 0,1 0,-25 25,24-25,1 0,24 0,1 0,-25 0,-1 0,1-25,-25 0,-1 25,1-24,0-1,-25 0,0 25,0-25,0 25,25-25,-25 1,0-1,0 0,0-25,0 1,0 24,0 25,25-50,-25 50,0-25,0 25,0-24,0-1,24 25,-24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9-30T05:10:32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23391 9302,'0'0,"25"25,0-25,49 49,-24-24,49 25,-49-26,-1 51,-49-50,0-25,0 49,25 26,-25 73,0-98,-25 173,-24-49,-1 0,25-75,0 50,25-100,-24 26,-1 49,25 24,0-23,0-76,0 26,0 24,0-25,0-24,0 24,25-24,24-1,-49-49,50 25,74 74,-25-99,25-49,-74 24,-1-25,-49 26,0 24,0-50,-49 50,-26 0,26 0,-26 0,26 0,49 25,0-25,-25 49,25 26,0-50,0 49,0-24,0 123,25-98,49 24,75 199,-75-150,-24 1,-50 149,0-224,74 100,-74-25,0-50,0 50,-49 74,-50 75,24-199,-49 75,50-100,24 0,0-24,1-25,24-25,-25 0,26 0,-26 0,-24 0,24 0,0-50,26 25,-1 25,25-24,-25-1,0-50,25 75,-25-24,25 24,0-25,0 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C7A6-AC87-B04D-8F42-DDED753A6357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E8434-BA2D-9F42-8012-34186139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48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3B314A-4759-4F32-BFA5-B65A246545E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8F2660-97C7-4F59-9AB9-BF63B006FD3A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A13AFB-4986-435B-8BB2-A26F58ACE416}" type="slidenum">
              <a:rPr lang="en-US" smtClean="0"/>
              <a:pPr>
                <a:defRPr/>
              </a:pPr>
              <a:t>14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153FAF-2EDA-4553-A59F-43A419D3CDFD}" type="slidenum">
              <a:rPr lang="en-US" smtClean="0"/>
              <a:pPr>
                <a:defRPr/>
              </a:pPr>
              <a:t>15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9D83DD-9EA6-4F4B-91FC-E7E954AFE42C}" type="slidenum">
              <a:rPr lang="en-US" smtClean="0"/>
              <a:pPr>
                <a:defRPr/>
              </a:pPr>
              <a:t>16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BB9A79-7404-49EC-B864-BFB9686CF5FC}" type="slidenum">
              <a:rPr lang="en-US"/>
              <a:pPr/>
              <a:t>17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computer sees the motion in flow estimation?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7D665-2BAB-4E19-913C-2E138E59389D}" type="slidenum">
              <a:rPr lang="en-US" smtClean="0"/>
              <a:pPr>
                <a:defRPr/>
              </a:pPr>
              <a:t>24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9616BF-14A3-41DE-986C-29E0D09C6630}" type="slidenum">
              <a:rPr lang="en-US" smtClean="0"/>
              <a:pPr>
                <a:defRPr/>
              </a:pPr>
              <a:t>26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3F2D7D-FBF4-4BB5-A27C-54E609175FD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82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53E927-CA64-4BC9-BE69-4BDF42029A5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8350C9-D28D-4D25-AB9A-35751E438574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ECCF6F-D77F-45A4-A55F-DAD69F81FC87}" type="slidenum">
              <a:rPr lang="en-US" smtClean="0"/>
              <a:pPr>
                <a:defRPr/>
              </a:pPr>
              <a:t>7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805" y="4343704"/>
            <a:ext cx="5030391" cy="41138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Brightness constancy equation is equivalent to minimizing the squared error of I(t) and I(t+1)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BB3983-C8A9-4302-80AE-228D8A1F377D}" type="slidenum">
              <a:rPr lang="en-US" smtClean="0"/>
              <a:pPr>
                <a:defRPr/>
              </a:pPr>
              <a:t>8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B44C53-E22F-45F6-BA35-BA53DFFC4509}" type="slidenum">
              <a:rPr lang="en-US" smtClean="0"/>
              <a:pPr>
                <a:defRPr/>
              </a:pPr>
              <a:t>9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59CED6-076E-4388-BD0F-76E4B148C42E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992" y="4324048"/>
            <a:ext cx="5048250" cy="41713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A1FA1C-E1C0-4201-9E87-D6EA7F2718AA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888DD5-1779-406F-920F-02DD5E9ECB17}" type="slidenum">
              <a:rPr lang="en-US" smtClean="0"/>
              <a:pPr>
                <a:defRPr/>
              </a:pPr>
              <a:t>12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0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9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8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69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2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9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8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4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6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D3403-5DD7-6B45-93DA-25A9A80CBA45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D7F01-05FC-FF41-AC91-244B21A2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Barberpole_illus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6.gif"/><Relationship Id="rId4" Type="http://schemas.openxmlformats.org/officeDocument/2006/relationships/hyperlink" Target="http://en.wikipedia.org/wiki/Barberpole_illus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7.xml"/><Relationship Id="rId3" Type="http://schemas.openxmlformats.org/officeDocument/2006/relationships/tags" Target="../tags/tag8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2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10.xml"/><Relationship Id="rId10" Type="http://schemas.openxmlformats.org/officeDocument/2006/relationships/image" Target="../media/image32.png"/><Relationship Id="rId4" Type="http://schemas.openxmlformats.org/officeDocument/2006/relationships/tags" Target="../tags/tag9.xml"/><Relationship Id="rId9" Type="http://schemas.openxmlformats.org/officeDocument/2006/relationships/image" Target="../media/image31.png"/><Relationship Id="rId1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tags" Target="../tags/tag13.xml"/><Relationship Id="rId21" Type="http://schemas.openxmlformats.org/officeDocument/2006/relationships/customXml" Target="../ink/ink8.xml"/><Relationship Id="rId7" Type="http://schemas.openxmlformats.org/officeDocument/2006/relationships/tags" Target="../tags/tag17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tags" Target="../tags/tag12.xml"/><Relationship Id="rId16" Type="http://schemas.openxmlformats.org/officeDocument/2006/relationships/image" Target="../media/image29.png"/><Relationship Id="rId20" Type="http://schemas.openxmlformats.org/officeDocument/2006/relationships/image" Target="../media/image38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15.xml"/><Relationship Id="rId15" Type="http://schemas.openxmlformats.org/officeDocument/2006/relationships/image" Target="../media/image3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7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32.png"/><Relationship Id="rId22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2.xml"/><Relationship Id="rId7" Type="http://schemas.openxmlformats.org/officeDocument/2006/relationships/image" Target="../media/image4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42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g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emf"/><Relationship Id="rId4" Type="http://schemas.openxmlformats.org/officeDocument/2006/relationships/image" Target="../media/image44.png"/><Relationship Id="rId9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openxmlformats.org/officeDocument/2006/relationships/image" Target="../media/image7.png"/><Relationship Id="rId3" Type="http://schemas.microsoft.com/office/2007/relationships/media" Target="../media/media2.wmv"/><Relationship Id="rId7" Type="http://schemas.microsoft.com/office/2007/relationships/media" Target="../media/media4.wmv"/><Relationship Id="rId12" Type="http://schemas.openxmlformats.org/officeDocument/2006/relationships/image" Target="../media/image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microsoft.com/office/2007/relationships/media" Target="../media/media3.wmv"/><Relationship Id="rId11" Type="http://schemas.openxmlformats.org/officeDocument/2006/relationships/image" Target="../media/image5.png"/><Relationship Id="rId5" Type="http://schemas.openxmlformats.org/officeDocument/2006/relationships/video" Target="NULL" TargetMode="External"/><Relationship Id="rId10" Type="http://schemas.openxmlformats.org/officeDocument/2006/relationships/image" Target="../media/image4.png"/><Relationship Id="rId4" Type="http://schemas.openxmlformats.org/officeDocument/2006/relationships/video" Target="../media/media2.wmv"/><Relationship Id="rId9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5.png"/><Relationship Id="rId18" Type="http://schemas.openxmlformats.org/officeDocument/2006/relationships/oleObject" Target="../embeddings/oleObject5.bin"/><Relationship Id="rId3" Type="http://schemas.openxmlformats.org/officeDocument/2006/relationships/tags" Target="../tags/tag2.xml"/><Relationship Id="rId21" Type="http://schemas.openxmlformats.org/officeDocument/2006/relationships/image" Target="../media/image14.wmf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.wmf"/><Relationship Id="rId17" Type="http://schemas.openxmlformats.org/officeDocument/2006/relationships/image" Target="../media/image12.wmf"/><Relationship Id="rId2" Type="http://schemas.openxmlformats.org/officeDocument/2006/relationships/tags" Target="../tags/tag1.xml"/><Relationship Id="rId16" Type="http://schemas.openxmlformats.org/officeDocument/2006/relationships/oleObject" Target="../embeddings/oleObject4.bin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4.xml"/><Relationship Id="rId11" Type="http://schemas.openxmlformats.org/officeDocument/2006/relationships/oleObject" Target="../embeddings/oleObject3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7.png"/><Relationship Id="rId23" Type="http://schemas.openxmlformats.org/officeDocument/2006/relationships/image" Target="../media/image18.emf"/><Relationship Id="rId10" Type="http://schemas.openxmlformats.org/officeDocument/2006/relationships/image" Target="../media/image10.wmf"/><Relationship Id="rId19" Type="http://schemas.openxmlformats.org/officeDocument/2006/relationships/image" Target="../media/image13.wmf"/><Relationship Id="rId4" Type="http://schemas.openxmlformats.org/officeDocument/2006/relationships/tags" Target="../tags/tag3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6.png"/><Relationship Id="rId22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Motion and Optical 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80677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1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aperture problem</a:t>
            </a:r>
          </a:p>
        </p:txBody>
      </p:sp>
      <p:sp>
        <p:nvSpPr>
          <p:cNvPr id="415747" name="Line 3"/>
          <p:cNvSpPr>
            <a:spLocks noChangeShapeType="1"/>
          </p:cNvSpPr>
          <p:nvPr/>
        </p:nvSpPr>
        <p:spPr bwMode="auto">
          <a:xfrm>
            <a:off x="3690938" y="2813050"/>
            <a:ext cx="788987" cy="213995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5748" name="Line 4"/>
          <p:cNvSpPr>
            <a:spLocks noChangeShapeType="1"/>
          </p:cNvSpPr>
          <p:nvPr/>
        </p:nvSpPr>
        <p:spPr bwMode="auto">
          <a:xfrm>
            <a:off x="4648200" y="2362200"/>
            <a:ext cx="865188" cy="22526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5750" name="Line 6"/>
          <p:cNvSpPr>
            <a:spLocks noChangeShapeType="1"/>
          </p:cNvSpPr>
          <p:nvPr/>
        </p:nvSpPr>
        <p:spPr bwMode="auto">
          <a:xfrm flipV="1">
            <a:off x="4648200" y="5410200"/>
            <a:ext cx="152400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5751" name="Text Box 7"/>
          <p:cNvSpPr txBox="1">
            <a:spLocks noChangeArrowheads="1"/>
          </p:cNvSpPr>
          <p:nvPr/>
        </p:nvSpPr>
        <p:spPr bwMode="auto">
          <a:xfrm>
            <a:off x="5429250" y="5868988"/>
            <a:ext cx="2576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b="1"/>
              <a:t>Perceived motion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39840" y="5482800"/>
              <a:ext cx="2116800" cy="339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0480" y="5473440"/>
                <a:ext cx="2135520" cy="3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99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  <p:bldP spid="415748" grpId="0" animBg="1"/>
      <p:bldP spid="415750" grpId="0" animBg="1"/>
      <p:bldP spid="4157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2" descr="Aperture_problem_animate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28800"/>
            <a:ext cx="44196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barber pole illusion</a:t>
            </a:r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1268413" y="6248400"/>
            <a:ext cx="6427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hlinkClick r:id="rId4"/>
              </a:rPr>
              <a:t>http://en.wikipedia.org/wiki/Barberpole_illusion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6286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barber pole illusion</a:t>
            </a:r>
          </a:p>
        </p:txBody>
      </p:sp>
      <p:pic>
        <p:nvPicPr>
          <p:cNvPr id="13316" name="Picture 4" descr="Barberpole_illusion_animate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28800"/>
            <a:ext cx="44196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268413" y="6248400"/>
            <a:ext cx="6427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hlinkClick r:id="rId4"/>
              </a:rPr>
              <a:t>http://en.wikipedia.org/wiki/Barberpole_illusion</a:t>
            </a:r>
            <a:endParaRPr lang="en-US" sz="2400"/>
          </a:p>
        </p:txBody>
      </p:sp>
      <p:pic>
        <p:nvPicPr>
          <p:cNvPr id="421894" name="Picture 6" descr="Barber-pole-01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43800" y="2057400"/>
            <a:ext cx="1143000" cy="22860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875920" y="5607720"/>
              <a:ext cx="360" cy="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6560" y="55983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74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092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Solving the  ambiguity…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209800"/>
            <a:ext cx="7772400" cy="52578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How to get more equations for a pixel?</a:t>
            </a:r>
          </a:p>
          <a:p>
            <a:pPr eaLnBrk="1" hangingPunct="1"/>
            <a:r>
              <a:rPr lang="en-US" sz="2400" b="1" dirty="0" smtClean="0"/>
              <a:t>Spatial coherence constraint</a:t>
            </a:r>
            <a:r>
              <a:rPr lang="en-US" sz="2400" dirty="0" smtClean="0"/>
              <a:t> </a:t>
            </a:r>
          </a:p>
          <a:p>
            <a:pPr eaLnBrk="1" hangingPunct="1"/>
            <a:r>
              <a:rPr lang="en-US" sz="2400" dirty="0" smtClean="0"/>
              <a:t>    </a:t>
            </a:r>
            <a:r>
              <a:rPr lang="en-US" sz="2400" dirty="0" smtClean="0">
                <a:solidFill>
                  <a:srgbClr val="FF0000"/>
                </a:solidFill>
              </a:rPr>
              <a:t>Assume the pixel’s neighbors have the same (</a:t>
            </a:r>
            <a:r>
              <a:rPr lang="en-US" sz="2400" dirty="0" err="1" smtClean="0">
                <a:solidFill>
                  <a:srgbClr val="FF0000"/>
                </a:solidFill>
              </a:rPr>
              <a:t>u,v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/>
            <a:r>
              <a:rPr lang="en-US" sz="1800" dirty="0" smtClean="0">
                <a:solidFill>
                  <a:srgbClr val="0000FF"/>
                </a:solidFill>
              </a:rPr>
              <a:t>If we use a 5x5 window, that gives us 25 equations per pixel</a:t>
            </a:r>
          </a:p>
        </p:txBody>
      </p:sp>
      <p:pic>
        <p:nvPicPr>
          <p:cNvPr id="425988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962400"/>
            <a:ext cx="2989263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598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4699000"/>
            <a:ext cx="613092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304800" y="1006475"/>
            <a:ext cx="9144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400"/>
              <a:t>B. Lucas and T. Kanade. An iterative image registration technique with an application to stereo vision. In </a:t>
            </a:r>
            <a:r>
              <a:rPr lang="en-US" sz="1400" i="1"/>
              <a:t>Proceedings of the International Joint Conference on Artificial Intelligence</a:t>
            </a:r>
            <a:r>
              <a:rPr lang="en-US" sz="1400"/>
              <a:t>, pp. 674–679, 1981.</a:t>
            </a:r>
          </a:p>
        </p:txBody>
      </p:sp>
    </p:spTree>
    <p:extLst>
      <p:ext uri="{BB962C8B-B14F-4D97-AF65-F5344CB8AC3E}">
        <p14:creationId xmlns:p14="http://schemas.microsoft.com/office/powerpoint/2010/main" val="23502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06413"/>
          </a:xfrm>
        </p:spPr>
        <p:txBody>
          <a:bodyPr/>
          <a:lstStyle/>
          <a:p>
            <a:pPr eaLnBrk="1" hangingPunct="1"/>
            <a:r>
              <a:rPr lang="en-US" sz="2400" smtClean="0"/>
              <a:t>Least squares problem:</a:t>
            </a: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6637338" y="1905000"/>
            <a:ext cx="1592262" cy="533400"/>
            <a:chOff x="1680" y="945"/>
            <a:chExt cx="1003" cy="305"/>
          </a:xfrm>
        </p:grpSpPr>
        <p:pic>
          <p:nvPicPr>
            <p:cNvPr id="15367" name="Picture 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Picture 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9" name="Picture 7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0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65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524000"/>
            <a:ext cx="5445125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13"/>
          <p:cNvSpPr>
            <a:spLocks noGrp="1" noChangeArrowheads="1"/>
          </p:cNvSpPr>
          <p:nvPr>
            <p:ph type="title"/>
          </p:nvPr>
        </p:nvSpPr>
        <p:spPr>
          <a:xfrm>
            <a:off x="457200" y="1575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Solving the  ambiguity…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6465240" y="1250280"/>
              <a:ext cx="2054160" cy="1545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55880" y="1240920"/>
                <a:ext cx="2072880" cy="15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5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750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Matching patches across images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06413"/>
          </a:xfrm>
        </p:spPr>
        <p:txBody>
          <a:bodyPr/>
          <a:lstStyle/>
          <a:p>
            <a:pPr eaLnBrk="1" hangingPunct="1"/>
            <a:r>
              <a:rPr lang="en-US" sz="2400" smtClean="0"/>
              <a:t>Overconstrained linear system</a:t>
            </a:r>
          </a:p>
        </p:txBody>
      </p:sp>
      <p:grpSp>
        <p:nvGrpSpPr>
          <p:cNvPr id="16389" name="Group 4"/>
          <p:cNvGrpSpPr>
            <a:grpSpLocks/>
          </p:cNvGrpSpPr>
          <p:nvPr/>
        </p:nvGrpSpPr>
        <p:grpSpPr bwMode="auto">
          <a:xfrm>
            <a:off x="6637338" y="1905000"/>
            <a:ext cx="1592262" cy="533400"/>
            <a:chOff x="1680" y="945"/>
            <a:chExt cx="1003" cy="305"/>
          </a:xfrm>
        </p:grpSpPr>
        <p:pic>
          <p:nvPicPr>
            <p:cNvPr id="16398" name="Picture 5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9" name="Picture 6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7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8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0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524000"/>
            <a:ext cx="5445125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62000" y="3962400"/>
            <a:ext cx="5561013" cy="1335088"/>
            <a:chOff x="769" y="1919"/>
            <a:chExt cx="3503" cy="817"/>
          </a:xfrm>
        </p:grpSpPr>
        <p:pic>
          <p:nvPicPr>
            <p:cNvPr id="16395" name="Picture 12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" y="1919"/>
              <a:ext cx="3503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6" name="Picture 13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547"/>
              <a:ext cx="4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7" name="Picture 14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" y="2542"/>
              <a:ext cx="3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4191" name="Rectangle 15"/>
          <p:cNvSpPr>
            <a:spLocks noChangeArrowheads="1"/>
          </p:cNvSpPr>
          <p:nvPr/>
        </p:nvSpPr>
        <p:spPr bwMode="auto">
          <a:xfrm>
            <a:off x="76200" y="5610225"/>
            <a:ext cx="80010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r>
              <a:rPr lang="en-US" sz="2000" dirty="0">
                <a:solidFill>
                  <a:srgbClr val="0000FF"/>
                </a:solidFill>
              </a:rPr>
              <a:t>The summations are over all pixels in the K x K window</a:t>
            </a:r>
          </a:p>
        </p:txBody>
      </p:sp>
      <p:pic>
        <p:nvPicPr>
          <p:cNvPr id="434192" name="Picture 16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3308350"/>
            <a:ext cx="2316162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xtLst/>
        </p:spPr>
      </p:pic>
      <p:sp>
        <p:nvSpPr>
          <p:cNvPr id="16394" name="Rectangle 17"/>
          <p:cNvSpPr>
            <a:spLocks noChangeArrowheads="1"/>
          </p:cNvSpPr>
          <p:nvPr/>
        </p:nvSpPr>
        <p:spPr bwMode="auto">
          <a:xfrm>
            <a:off x="685800" y="3302000"/>
            <a:ext cx="777240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</a:rPr>
              <a:t>Least squares solution for </a:t>
            </a:r>
            <a:r>
              <a:rPr lang="en-US" sz="2400" i="1" dirty="0">
                <a:solidFill>
                  <a:srgbClr val="FF0000"/>
                </a:solidFill>
              </a:rPr>
              <a:t>d</a:t>
            </a:r>
            <a:r>
              <a:rPr lang="en-US" sz="2400" dirty="0">
                <a:solidFill>
                  <a:srgbClr val="FF0000"/>
                </a:solidFill>
              </a:rPr>
              <a:t> given by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/>
              <p14:cNvContentPartPr/>
              <p14:nvPr/>
            </p14:nvContentPartPr>
            <p14:xfrm>
              <a:off x="3438000" y="2223360"/>
              <a:ext cx="4268880" cy="2858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28640" y="2214000"/>
                <a:ext cx="4287600" cy="28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8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Conditions for solvability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838200"/>
          </a:xfrm>
        </p:spPr>
        <p:txBody>
          <a:bodyPr/>
          <a:lstStyle/>
          <a:p>
            <a:pPr lvl="1" eaLnBrk="1" hangingPunct="1">
              <a:buFont typeface="Arial" charset="0"/>
              <a:buNone/>
            </a:pPr>
            <a:r>
              <a:rPr lang="en-US" smtClean="0"/>
              <a:t>Optimal (u, v) satisfies Lucas-Kanade equation</a:t>
            </a: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1220788" y="1600200"/>
            <a:ext cx="5561012" cy="1296988"/>
            <a:chOff x="769" y="1919"/>
            <a:chExt cx="3503" cy="817"/>
          </a:xfrm>
        </p:grpSpPr>
        <p:pic>
          <p:nvPicPr>
            <p:cNvPr id="17418" name="Picture 6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" y="1919"/>
              <a:ext cx="3503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9" name="Picture 7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547"/>
              <a:ext cx="4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0" name="Picture 8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" y="2542"/>
              <a:ext cx="3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6233" name="Text Box 9"/>
          <p:cNvSpPr txBox="1">
            <a:spLocks noChangeArrowheads="1"/>
          </p:cNvSpPr>
          <p:nvPr/>
        </p:nvSpPr>
        <p:spPr bwMode="auto">
          <a:xfrm>
            <a:off x="990600" y="5791200"/>
            <a:ext cx="3736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Does this remind you of anything?</a:t>
            </a:r>
          </a:p>
        </p:txBody>
      </p:sp>
      <p:sp>
        <p:nvSpPr>
          <p:cNvPr id="436234" name="Freeform 10"/>
          <p:cNvSpPr>
            <a:spLocks/>
          </p:cNvSpPr>
          <p:nvPr/>
        </p:nvSpPr>
        <p:spPr bwMode="auto">
          <a:xfrm>
            <a:off x="457200" y="2209800"/>
            <a:ext cx="609600" cy="3810000"/>
          </a:xfrm>
          <a:custGeom>
            <a:avLst/>
            <a:gdLst>
              <a:gd name="T0" fmla="*/ 2147483647 w 384"/>
              <a:gd name="T1" fmla="*/ 0 h 2400"/>
              <a:gd name="T2" fmla="*/ 0 w 384"/>
              <a:gd name="T3" fmla="*/ 2147483647 h 2400"/>
              <a:gd name="T4" fmla="*/ 0 w 384"/>
              <a:gd name="T5" fmla="*/ 2147483647 h 2400"/>
              <a:gd name="T6" fmla="*/ 2147483647 w 384"/>
              <a:gd name="T7" fmla="*/ 2147483647 h 2400"/>
              <a:gd name="T8" fmla="*/ 0 60000 65536"/>
              <a:gd name="T9" fmla="*/ 0 60000 65536"/>
              <a:gd name="T10" fmla="*/ 0 60000 65536"/>
              <a:gd name="T11" fmla="*/ 0 60000 65536"/>
              <a:gd name="T12" fmla="*/ 0 w 384"/>
              <a:gd name="T13" fmla="*/ 0 h 2400"/>
              <a:gd name="T14" fmla="*/ 384 w 384"/>
              <a:gd name="T15" fmla="*/ 2400 h 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4" h="2400">
                <a:moveTo>
                  <a:pt x="384" y="0"/>
                </a:moveTo>
                <a:lnTo>
                  <a:pt x="0" y="336"/>
                </a:lnTo>
                <a:lnTo>
                  <a:pt x="0" y="2256"/>
                </a:lnTo>
                <a:lnTo>
                  <a:pt x="240" y="24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35" name="Rectangle 11"/>
          <p:cNvSpPr>
            <a:spLocks noChangeArrowheads="1"/>
          </p:cNvSpPr>
          <p:nvPr/>
        </p:nvSpPr>
        <p:spPr bwMode="auto">
          <a:xfrm>
            <a:off x="685800" y="3352800"/>
            <a:ext cx="7772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/>
              <a:t>	When is this solvable?  I.e., what are good points to track?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/>
              <a:t>A</a:t>
            </a:r>
            <a:r>
              <a:rPr lang="en-US" sz="2000" b="1" baseline="30000"/>
              <a:t>T</a:t>
            </a:r>
            <a:r>
              <a:rPr lang="en-US" sz="2000" b="1"/>
              <a:t>A</a:t>
            </a:r>
            <a:r>
              <a:rPr lang="en-US" sz="2000"/>
              <a:t> should be invertible 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/>
              <a:t>A</a:t>
            </a:r>
            <a:r>
              <a:rPr lang="en-US" sz="2000" b="1" baseline="30000"/>
              <a:t>T</a:t>
            </a:r>
            <a:r>
              <a:rPr lang="en-US" sz="2000" b="1"/>
              <a:t>A</a:t>
            </a:r>
            <a:r>
              <a:rPr lang="en-US" sz="2000"/>
              <a:t> should not be too small due to noise</a:t>
            </a:r>
          </a:p>
          <a:p>
            <a:pPr marL="1143000" lvl="2" indent="-22860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/>
              <a:t>eigenvalues </a:t>
            </a:r>
            <a:r>
              <a:rPr lang="en-US" sz="2000">
                <a:sym typeface="Symbol" pitchFamily="18" charset="2"/>
              </a:rPr>
              <a:t></a:t>
            </a:r>
            <a:r>
              <a:rPr lang="en-US" sz="2000" baseline="-25000"/>
              <a:t>1</a:t>
            </a:r>
            <a:r>
              <a:rPr lang="en-US" sz="2000"/>
              <a:t> and </a:t>
            </a:r>
            <a:r>
              <a:rPr lang="en-US">
                <a:sym typeface="Symbol" pitchFamily="18" charset="2"/>
              </a:rPr>
              <a:t></a:t>
            </a:r>
            <a:r>
              <a:rPr lang="en-US"/>
              <a:t> </a:t>
            </a:r>
            <a:r>
              <a:rPr lang="en-US" sz="2000" baseline="-25000"/>
              <a:t>2</a:t>
            </a:r>
            <a:r>
              <a:rPr lang="en-US" sz="2000"/>
              <a:t> of </a:t>
            </a:r>
            <a:r>
              <a:rPr lang="en-US" sz="2000" b="1"/>
              <a:t>A</a:t>
            </a:r>
            <a:r>
              <a:rPr lang="en-US" sz="2000" b="1" baseline="30000"/>
              <a:t>T</a:t>
            </a:r>
            <a:r>
              <a:rPr lang="en-US" sz="2000" b="1"/>
              <a:t>A</a:t>
            </a:r>
            <a:r>
              <a:rPr lang="en-US" sz="2000"/>
              <a:t> should not be too small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/>
              <a:t>A</a:t>
            </a:r>
            <a:r>
              <a:rPr lang="en-US" sz="2000" b="1" baseline="30000"/>
              <a:t>T</a:t>
            </a:r>
            <a:r>
              <a:rPr lang="en-US" sz="2000" b="1"/>
              <a:t>A</a:t>
            </a:r>
            <a:r>
              <a:rPr lang="en-US" sz="2000"/>
              <a:t> should be well-conditioned</a:t>
            </a:r>
          </a:p>
          <a:p>
            <a:pPr marL="1143000" lvl="2" indent="-22860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/>
              <a:t> </a:t>
            </a:r>
            <a:r>
              <a:rPr lang="en-US">
                <a:sym typeface="Symbol" pitchFamily="18" charset="2"/>
              </a:rPr>
              <a:t></a:t>
            </a:r>
            <a:r>
              <a:rPr lang="en-US"/>
              <a:t> </a:t>
            </a:r>
            <a:r>
              <a:rPr lang="en-US" sz="2000" baseline="-25000"/>
              <a:t>1</a:t>
            </a:r>
            <a:r>
              <a:rPr lang="en-US" sz="2000"/>
              <a:t>/ </a:t>
            </a:r>
            <a:r>
              <a:rPr lang="en-US">
                <a:sym typeface="Symbol" pitchFamily="18" charset="2"/>
              </a:rPr>
              <a:t></a:t>
            </a:r>
            <a:r>
              <a:rPr lang="en-US"/>
              <a:t> </a:t>
            </a:r>
            <a:r>
              <a:rPr lang="en-US" sz="2000" baseline="-25000"/>
              <a:t>2</a:t>
            </a:r>
            <a:r>
              <a:rPr lang="en-US" sz="2000"/>
              <a:t> should not be too large </a:t>
            </a:r>
            <a:r>
              <a:rPr lang="en-US"/>
              <a:t>(</a:t>
            </a:r>
            <a:r>
              <a:rPr lang="en-US" sz="1600">
                <a:sym typeface="Symbol" pitchFamily="18" charset="2"/>
              </a:rPr>
              <a:t></a:t>
            </a:r>
            <a:r>
              <a:rPr lang="en-US" sz="1600"/>
              <a:t> </a:t>
            </a:r>
            <a:r>
              <a:rPr lang="en-US" baseline="-25000"/>
              <a:t>1</a:t>
            </a:r>
            <a:r>
              <a:rPr lang="en-US"/>
              <a:t> = larger eigenvalue)</a:t>
            </a:r>
          </a:p>
          <a:p>
            <a:pPr marL="1143000" lvl="2" indent="-22860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133600" y="6324600"/>
            <a:ext cx="4770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Criteria for Harris corner detector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8367120" y="3348720"/>
              <a:ext cx="366480" cy="2009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57760" y="3339360"/>
                <a:ext cx="385200" cy="20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53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33" grpId="0"/>
      <p:bldP spid="436234" grpId="0" animBg="1"/>
      <p:bldP spid="436235" grpId="0" build="p" autoUpdateAnimBg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noFill/>
        </p:spPr>
        <p:txBody>
          <a:bodyPr lIns="0" rIns="0"/>
          <a:lstStyle/>
          <a:p>
            <a:r>
              <a:rPr lang="en-US" sz="3200" dirty="0" smtClean="0"/>
              <a:t>Aperture </a:t>
            </a:r>
            <a:r>
              <a:rPr lang="en-US" sz="3200" dirty="0"/>
              <a:t>problem</a:t>
            </a:r>
          </a:p>
        </p:txBody>
      </p:sp>
      <p:pic>
        <p:nvPicPr>
          <p:cNvPr id="111620" name="Picture 4" descr="dancer_stimulus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0974" y="1373188"/>
            <a:ext cx="3492500" cy="4265612"/>
          </a:xfrm>
          <a:prstGeom prst="rect">
            <a:avLst/>
          </a:prstGeom>
          <a:noFill/>
        </p:spPr>
      </p:pic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920974" y="1373188"/>
            <a:ext cx="3492500" cy="4265612"/>
            <a:chOff x="864" y="1056"/>
            <a:chExt cx="2200" cy="2688"/>
          </a:xfrm>
        </p:grpSpPr>
        <p:pic>
          <p:nvPicPr>
            <p:cNvPr id="111622" name="Picture 6" descr="dancer_mask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64" y="1056"/>
              <a:ext cx="2200" cy="2688"/>
            </a:xfrm>
            <a:prstGeom prst="rect">
              <a:avLst/>
            </a:prstGeom>
            <a:noFill/>
          </p:spPr>
        </p:pic>
        <p:sp>
          <p:nvSpPr>
            <p:cNvPr id="111625" name="Oval 9"/>
            <p:cNvSpPr>
              <a:spLocks noChangeAspect="1" noChangeArrowheads="1"/>
            </p:cNvSpPr>
            <p:nvPr/>
          </p:nvSpPr>
          <p:spPr bwMode="auto">
            <a:xfrm>
              <a:off x="1632" y="1311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2920974" y="1373188"/>
            <a:ext cx="3492500" cy="4265612"/>
            <a:chOff x="864" y="1056"/>
            <a:chExt cx="2200" cy="2688"/>
          </a:xfrm>
        </p:grpSpPr>
        <p:pic>
          <p:nvPicPr>
            <p:cNvPr id="111636" name="Picture 20" descr="dancer_mask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64" y="1056"/>
              <a:ext cx="2200" cy="2688"/>
            </a:xfrm>
            <a:prstGeom prst="rect">
              <a:avLst/>
            </a:prstGeom>
            <a:noFill/>
          </p:spPr>
        </p:pic>
        <p:sp>
          <p:nvSpPr>
            <p:cNvPr id="111637" name="Oval 21"/>
            <p:cNvSpPr>
              <a:spLocks noChangeAspect="1" noChangeArrowheads="1"/>
            </p:cNvSpPr>
            <p:nvPr/>
          </p:nvSpPr>
          <p:spPr bwMode="auto">
            <a:xfrm>
              <a:off x="1632" y="1311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38" name="Oval 22"/>
            <p:cNvSpPr>
              <a:spLocks noChangeAspect="1" noChangeArrowheads="1"/>
            </p:cNvSpPr>
            <p:nvPr/>
          </p:nvSpPr>
          <p:spPr bwMode="auto">
            <a:xfrm>
              <a:off x="1287" y="1548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920974" y="1373188"/>
            <a:ext cx="3492500" cy="4265612"/>
            <a:chOff x="864" y="1056"/>
            <a:chExt cx="2200" cy="2688"/>
          </a:xfrm>
        </p:grpSpPr>
        <p:pic>
          <p:nvPicPr>
            <p:cNvPr id="111643" name="Picture 27" descr="dancer_mask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64" y="1056"/>
              <a:ext cx="2200" cy="2688"/>
            </a:xfrm>
            <a:prstGeom prst="rect">
              <a:avLst/>
            </a:prstGeom>
            <a:noFill/>
          </p:spPr>
        </p:pic>
        <p:sp>
          <p:nvSpPr>
            <p:cNvPr id="111644" name="Oval 28"/>
            <p:cNvSpPr>
              <a:spLocks noChangeAspect="1" noChangeArrowheads="1"/>
            </p:cNvSpPr>
            <p:nvPr/>
          </p:nvSpPr>
          <p:spPr bwMode="auto">
            <a:xfrm>
              <a:off x="1632" y="1311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45" name="Oval 29"/>
            <p:cNvSpPr>
              <a:spLocks noChangeAspect="1" noChangeArrowheads="1"/>
            </p:cNvSpPr>
            <p:nvPr/>
          </p:nvSpPr>
          <p:spPr bwMode="auto">
            <a:xfrm>
              <a:off x="1287" y="1548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46" name="Oval 30"/>
            <p:cNvSpPr>
              <a:spLocks noChangeAspect="1" noChangeArrowheads="1"/>
            </p:cNvSpPr>
            <p:nvPr/>
          </p:nvSpPr>
          <p:spPr bwMode="auto">
            <a:xfrm>
              <a:off x="1389" y="3012"/>
              <a:ext cx="249" cy="249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2920974" y="1373188"/>
            <a:ext cx="3492500" cy="4265612"/>
            <a:chOff x="3368" y="1056"/>
            <a:chExt cx="2200" cy="2688"/>
          </a:xfrm>
        </p:grpSpPr>
        <p:pic>
          <p:nvPicPr>
            <p:cNvPr id="111662" name="Picture 46" descr="dancer_mask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368" y="1056"/>
              <a:ext cx="2200" cy="2688"/>
            </a:xfrm>
            <a:prstGeom prst="rect">
              <a:avLst/>
            </a:prstGeom>
            <a:noFill/>
          </p:spPr>
        </p:pic>
        <p:sp>
          <p:nvSpPr>
            <p:cNvPr id="111663" name="Oval 47"/>
            <p:cNvSpPr>
              <a:spLocks noChangeAspect="1" noChangeArrowheads="1"/>
            </p:cNvSpPr>
            <p:nvPr/>
          </p:nvSpPr>
          <p:spPr bwMode="auto">
            <a:xfrm>
              <a:off x="4136" y="1311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64" name="Oval 48"/>
            <p:cNvSpPr>
              <a:spLocks noChangeAspect="1" noChangeArrowheads="1"/>
            </p:cNvSpPr>
            <p:nvPr/>
          </p:nvSpPr>
          <p:spPr bwMode="auto">
            <a:xfrm>
              <a:off x="3791" y="1548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65" name="Oval 49"/>
            <p:cNvSpPr>
              <a:spLocks noChangeAspect="1" noChangeArrowheads="1"/>
            </p:cNvSpPr>
            <p:nvPr/>
          </p:nvSpPr>
          <p:spPr bwMode="auto">
            <a:xfrm>
              <a:off x="3893" y="3012"/>
              <a:ext cx="249" cy="249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66" name="Oval 50"/>
            <p:cNvSpPr>
              <a:spLocks noChangeAspect="1" noChangeArrowheads="1"/>
            </p:cNvSpPr>
            <p:nvPr/>
          </p:nvSpPr>
          <p:spPr bwMode="auto">
            <a:xfrm>
              <a:off x="4488" y="1344"/>
              <a:ext cx="230" cy="230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67" name="Oval 51"/>
            <p:cNvSpPr>
              <a:spLocks noChangeAspect="1" noChangeArrowheads="1"/>
            </p:cNvSpPr>
            <p:nvPr/>
          </p:nvSpPr>
          <p:spPr bwMode="auto">
            <a:xfrm>
              <a:off x="4105" y="2469"/>
              <a:ext cx="253" cy="253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68" name="Oval 52"/>
            <p:cNvSpPr>
              <a:spLocks noChangeAspect="1" noChangeArrowheads="1"/>
            </p:cNvSpPr>
            <p:nvPr/>
          </p:nvSpPr>
          <p:spPr bwMode="auto">
            <a:xfrm>
              <a:off x="3826" y="2003"/>
              <a:ext cx="271" cy="271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8"/>
          <p:cNvGrpSpPr>
            <a:grpSpLocks/>
          </p:cNvGrpSpPr>
          <p:nvPr/>
        </p:nvGrpSpPr>
        <p:grpSpPr bwMode="auto">
          <a:xfrm>
            <a:off x="2920974" y="1373188"/>
            <a:ext cx="3492500" cy="4265612"/>
            <a:chOff x="3312" y="1488"/>
            <a:chExt cx="2200" cy="2688"/>
          </a:xfrm>
        </p:grpSpPr>
        <p:pic>
          <p:nvPicPr>
            <p:cNvPr id="111669" name="Picture 53" descr="dancer_mask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312" y="1488"/>
              <a:ext cx="2200" cy="2688"/>
            </a:xfrm>
            <a:prstGeom prst="rect">
              <a:avLst/>
            </a:prstGeom>
            <a:noFill/>
          </p:spPr>
        </p:pic>
        <p:sp>
          <p:nvSpPr>
            <p:cNvPr id="111654" name="Oval 38"/>
            <p:cNvSpPr>
              <a:spLocks noChangeAspect="1" noChangeArrowheads="1"/>
            </p:cNvSpPr>
            <p:nvPr/>
          </p:nvSpPr>
          <p:spPr bwMode="auto">
            <a:xfrm>
              <a:off x="4080" y="1743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55" name="Oval 39"/>
            <p:cNvSpPr>
              <a:spLocks noChangeAspect="1" noChangeArrowheads="1"/>
            </p:cNvSpPr>
            <p:nvPr/>
          </p:nvSpPr>
          <p:spPr bwMode="auto">
            <a:xfrm>
              <a:off x="3735" y="1980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56" name="Oval 40"/>
            <p:cNvSpPr>
              <a:spLocks noChangeAspect="1" noChangeArrowheads="1"/>
            </p:cNvSpPr>
            <p:nvPr/>
          </p:nvSpPr>
          <p:spPr bwMode="auto">
            <a:xfrm>
              <a:off x="3837" y="3444"/>
              <a:ext cx="249" cy="249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57" name="Oval 41"/>
            <p:cNvSpPr>
              <a:spLocks noChangeAspect="1" noChangeArrowheads="1"/>
            </p:cNvSpPr>
            <p:nvPr/>
          </p:nvSpPr>
          <p:spPr bwMode="auto">
            <a:xfrm>
              <a:off x="4432" y="1776"/>
              <a:ext cx="230" cy="230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58" name="Oval 42"/>
            <p:cNvSpPr>
              <a:spLocks noChangeAspect="1" noChangeArrowheads="1"/>
            </p:cNvSpPr>
            <p:nvPr/>
          </p:nvSpPr>
          <p:spPr bwMode="auto">
            <a:xfrm>
              <a:off x="4049" y="2901"/>
              <a:ext cx="253" cy="253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59" name="Oval 43"/>
            <p:cNvSpPr>
              <a:spLocks noChangeAspect="1" noChangeArrowheads="1"/>
            </p:cNvSpPr>
            <p:nvPr/>
          </p:nvSpPr>
          <p:spPr bwMode="auto">
            <a:xfrm>
              <a:off x="3770" y="2435"/>
              <a:ext cx="271" cy="271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71" name="Oval 55"/>
            <p:cNvSpPr>
              <a:spLocks noChangeAspect="1" noChangeArrowheads="1"/>
            </p:cNvSpPr>
            <p:nvPr/>
          </p:nvSpPr>
          <p:spPr bwMode="auto">
            <a:xfrm>
              <a:off x="5115" y="1536"/>
              <a:ext cx="253" cy="253"/>
            </a:xfrm>
            <a:prstGeom prst="ellipse">
              <a:avLst/>
            </a:prstGeom>
            <a:noFill/>
            <a:ln w="15875">
              <a:solidFill>
                <a:srgbClr val="3366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72" name="Oval 56"/>
            <p:cNvSpPr>
              <a:spLocks noChangeAspect="1" noChangeArrowheads="1"/>
            </p:cNvSpPr>
            <p:nvPr/>
          </p:nvSpPr>
          <p:spPr bwMode="auto">
            <a:xfrm>
              <a:off x="3356" y="1571"/>
              <a:ext cx="253" cy="253"/>
            </a:xfrm>
            <a:prstGeom prst="ellipse">
              <a:avLst/>
            </a:prstGeom>
            <a:noFill/>
            <a:ln w="15875">
              <a:solidFill>
                <a:srgbClr val="3366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73" name="Oval 57"/>
            <p:cNvSpPr>
              <a:spLocks noChangeAspect="1" noChangeArrowheads="1"/>
            </p:cNvSpPr>
            <p:nvPr/>
          </p:nvSpPr>
          <p:spPr bwMode="auto">
            <a:xfrm>
              <a:off x="3400" y="3128"/>
              <a:ext cx="253" cy="253"/>
            </a:xfrm>
            <a:prstGeom prst="ellipse">
              <a:avLst/>
            </a:prstGeom>
            <a:noFill/>
            <a:ln w="15875">
              <a:solidFill>
                <a:srgbClr val="3366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71"/>
          <p:cNvGrpSpPr>
            <a:grpSpLocks/>
          </p:cNvGrpSpPr>
          <p:nvPr/>
        </p:nvGrpSpPr>
        <p:grpSpPr bwMode="auto">
          <a:xfrm>
            <a:off x="2990824" y="1447800"/>
            <a:ext cx="3195638" cy="3425825"/>
            <a:chOff x="3260" y="1584"/>
            <a:chExt cx="2012" cy="2157"/>
          </a:xfrm>
        </p:grpSpPr>
        <p:sp>
          <p:nvSpPr>
            <p:cNvPr id="111678" name="Oval 62"/>
            <p:cNvSpPr>
              <a:spLocks noChangeAspect="1" noChangeArrowheads="1"/>
            </p:cNvSpPr>
            <p:nvPr/>
          </p:nvSpPr>
          <p:spPr bwMode="auto">
            <a:xfrm>
              <a:off x="3984" y="1791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79" name="Oval 63"/>
            <p:cNvSpPr>
              <a:spLocks noChangeAspect="1" noChangeArrowheads="1"/>
            </p:cNvSpPr>
            <p:nvPr/>
          </p:nvSpPr>
          <p:spPr bwMode="auto">
            <a:xfrm>
              <a:off x="3639" y="2028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80" name="Oval 64"/>
            <p:cNvSpPr>
              <a:spLocks noChangeAspect="1" noChangeArrowheads="1"/>
            </p:cNvSpPr>
            <p:nvPr/>
          </p:nvSpPr>
          <p:spPr bwMode="auto">
            <a:xfrm>
              <a:off x="3741" y="3492"/>
              <a:ext cx="249" cy="249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81" name="Oval 65"/>
            <p:cNvSpPr>
              <a:spLocks noChangeAspect="1" noChangeArrowheads="1"/>
            </p:cNvSpPr>
            <p:nvPr/>
          </p:nvSpPr>
          <p:spPr bwMode="auto">
            <a:xfrm>
              <a:off x="4336" y="1824"/>
              <a:ext cx="230" cy="230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82" name="Oval 66"/>
            <p:cNvSpPr>
              <a:spLocks noChangeAspect="1" noChangeArrowheads="1"/>
            </p:cNvSpPr>
            <p:nvPr/>
          </p:nvSpPr>
          <p:spPr bwMode="auto">
            <a:xfrm>
              <a:off x="3953" y="2949"/>
              <a:ext cx="253" cy="253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83" name="Oval 67"/>
            <p:cNvSpPr>
              <a:spLocks noChangeAspect="1" noChangeArrowheads="1"/>
            </p:cNvSpPr>
            <p:nvPr/>
          </p:nvSpPr>
          <p:spPr bwMode="auto">
            <a:xfrm>
              <a:off x="3674" y="2483"/>
              <a:ext cx="271" cy="271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84" name="Oval 68"/>
            <p:cNvSpPr>
              <a:spLocks noChangeAspect="1" noChangeArrowheads="1"/>
            </p:cNvSpPr>
            <p:nvPr/>
          </p:nvSpPr>
          <p:spPr bwMode="auto">
            <a:xfrm>
              <a:off x="5019" y="1584"/>
              <a:ext cx="253" cy="253"/>
            </a:xfrm>
            <a:prstGeom prst="ellipse">
              <a:avLst/>
            </a:prstGeom>
            <a:noFill/>
            <a:ln w="15875">
              <a:solidFill>
                <a:srgbClr val="3366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85" name="Oval 69"/>
            <p:cNvSpPr>
              <a:spLocks noChangeAspect="1" noChangeArrowheads="1"/>
            </p:cNvSpPr>
            <p:nvPr/>
          </p:nvSpPr>
          <p:spPr bwMode="auto">
            <a:xfrm>
              <a:off x="3260" y="1619"/>
              <a:ext cx="253" cy="253"/>
            </a:xfrm>
            <a:prstGeom prst="ellipse">
              <a:avLst/>
            </a:prstGeom>
            <a:noFill/>
            <a:ln w="15875">
              <a:solidFill>
                <a:srgbClr val="3366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86" name="Oval 70"/>
            <p:cNvSpPr>
              <a:spLocks noChangeAspect="1" noChangeArrowheads="1"/>
            </p:cNvSpPr>
            <p:nvPr/>
          </p:nvSpPr>
          <p:spPr bwMode="auto">
            <a:xfrm>
              <a:off x="3304" y="3176"/>
              <a:ext cx="253" cy="253"/>
            </a:xfrm>
            <a:prstGeom prst="ellipse">
              <a:avLst/>
            </a:prstGeom>
            <a:noFill/>
            <a:ln w="15875">
              <a:solidFill>
                <a:srgbClr val="3366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2"/>
          <p:cNvGrpSpPr>
            <a:grpSpLocks/>
          </p:cNvGrpSpPr>
          <p:nvPr/>
        </p:nvGrpSpPr>
        <p:grpSpPr bwMode="auto">
          <a:xfrm>
            <a:off x="2989237" y="1452563"/>
            <a:ext cx="3194050" cy="3422650"/>
            <a:chOff x="3260" y="1584"/>
            <a:chExt cx="2012" cy="2157"/>
          </a:xfrm>
        </p:grpSpPr>
        <p:sp>
          <p:nvSpPr>
            <p:cNvPr id="111689" name="Oval 73"/>
            <p:cNvSpPr>
              <a:spLocks noChangeAspect="1" noChangeArrowheads="1"/>
            </p:cNvSpPr>
            <p:nvPr/>
          </p:nvSpPr>
          <p:spPr bwMode="auto">
            <a:xfrm>
              <a:off x="3984" y="1791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90" name="Oval 74"/>
            <p:cNvSpPr>
              <a:spLocks noChangeAspect="1" noChangeArrowheads="1"/>
            </p:cNvSpPr>
            <p:nvPr/>
          </p:nvSpPr>
          <p:spPr bwMode="auto">
            <a:xfrm>
              <a:off x="3639" y="2028"/>
              <a:ext cx="276" cy="276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91" name="Oval 75"/>
            <p:cNvSpPr>
              <a:spLocks noChangeAspect="1" noChangeArrowheads="1"/>
            </p:cNvSpPr>
            <p:nvPr/>
          </p:nvSpPr>
          <p:spPr bwMode="auto">
            <a:xfrm>
              <a:off x="3741" y="3492"/>
              <a:ext cx="249" cy="249"/>
            </a:xfrm>
            <a:prstGeom prst="ellipse">
              <a:avLst/>
            </a:prstGeom>
            <a:noFill/>
            <a:ln w="158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92" name="Oval 76"/>
            <p:cNvSpPr>
              <a:spLocks noChangeAspect="1" noChangeArrowheads="1"/>
            </p:cNvSpPr>
            <p:nvPr/>
          </p:nvSpPr>
          <p:spPr bwMode="auto">
            <a:xfrm>
              <a:off x="4336" y="1824"/>
              <a:ext cx="230" cy="230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93" name="Oval 77"/>
            <p:cNvSpPr>
              <a:spLocks noChangeAspect="1" noChangeArrowheads="1"/>
            </p:cNvSpPr>
            <p:nvPr/>
          </p:nvSpPr>
          <p:spPr bwMode="auto">
            <a:xfrm>
              <a:off x="3953" y="2949"/>
              <a:ext cx="253" cy="253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94" name="Oval 78"/>
            <p:cNvSpPr>
              <a:spLocks noChangeAspect="1" noChangeArrowheads="1"/>
            </p:cNvSpPr>
            <p:nvPr/>
          </p:nvSpPr>
          <p:spPr bwMode="auto">
            <a:xfrm>
              <a:off x="3674" y="2483"/>
              <a:ext cx="271" cy="271"/>
            </a:xfrm>
            <a:prstGeom prst="ellipse">
              <a:avLst/>
            </a:prstGeom>
            <a:noFill/>
            <a:ln w="15875">
              <a:solidFill>
                <a:srgbClr val="33CC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95" name="Oval 79"/>
            <p:cNvSpPr>
              <a:spLocks noChangeAspect="1" noChangeArrowheads="1"/>
            </p:cNvSpPr>
            <p:nvPr/>
          </p:nvSpPr>
          <p:spPr bwMode="auto">
            <a:xfrm>
              <a:off x="5019" y="1584"/>
              <a:ext cx="253" cy="253"/>
            </a:xfrm>
            <a:prstGeom prst="ellipse">
              <a:avLst/>
            </a:prstGeom>
            <a:noFill/>
            <a:ln w="15875">
              <a:solidFill>
                <a:srgbClr val="3366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96" name="Oval 80"/>
            <p:cNvSpPr>
              <a:spLocks noChangeAspect="1" noChangeArrowheads="1"/>
            </p:cNvSpPr>
            <p:nvPr/>
          </p:nvSpPr>
          <p:spPr bwMode="auto">
            <a:xfrm>
              <a:off x="3260" y="1619"/>
              <a:ext cx="253" cy="253"/>
            </a:xfrm>
            <a:prstGeom prst="ellipse">
              <a:avLst/>
            </a:prstGeom>
            <a:noFill/>
            <a:ln w="15875">
              <a:solidFill>
                <a:srgbClr val="3366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97" name="Oval 81"/>
            <p:cNvSpPr>
              <a:spLocks noChangeAspect="1" noChangeArrowheads="1"/>
            </p:cNvSpPr>
            <p:nvPr/>
          </p:nvSpPr>
          <p:spPr bwMode="auto">
            <a:xfrm>
              <a:off x="3304" y="3176"/>
              <a:ext cx="253" cy="253"/>
            </a:xfrm>
            <a:prstGeom prst="ellipse">
              <a:avLst/>
            </a:prstGeom>
            <a:noFill/>
            <a:ln w="15875">
              <a:solidFill>
                <a:srgbClr val="3366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1698" name="Text Box 82"/>
          <p:cNvSpPr txBox="1">
            <a:spLocks noChangeArrowheads="1"/>
          </p:cNvSpPr>
          <p:nvPr/>
        </p:nvSpPr>
        <p:spPr bwMode="auto">
          <a:xfrm>
            <a:off x="1754187" y="6107668"/>
            <a:ext cx="1065213" cy="369332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Corners</a:t>
            </a:r>
          </a:p>
        </p:txBody>
      </p:sp>
      <p:sp>
        <p:nvSpPr>
          <p:cNvPr id="111699" name="Text Box 83"/>
          <p:cNvSpPr txBox="1">
            <a:spLocks noChangeArrowheads="1"/>
          </p:cNvSpPr>
          <p:nvPr/>
        </p:nvSpPr>
        <p:spPr bwMode="auto">
          <a:xfrm>
            <a:off x="4038600" y="6106081"/>
            <a:ext cx="914400" cy="369332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Lines</a:t>
            </a:r>
          </a:p>
        </p:txBody>
      </p:sp>
      <p:sp>
        <p:nvSpPr>
          <p:cNvPr id="111700" name="Text Box 84"/>
          <p:cNvSpPr txBox="1">
            <a:spLocks noChangeArrowheads="1"/>
          </p:cNvSpPr>
          <p:nvPr/>
        </p:nvSpPr>
        <p:spPr bwMode="auto">
          <a:xfrm>
            <a:off x="6096000" y="6107668"/>
            <a:ext cx="1449388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Flat regions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5688360" y="1652040"/>
              <a:ext cx="589680" cy="7592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9000" y="1642680"/>
                <a:ext cx="608400" cy="7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3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98" grpId="0" animBg="1"/>
      <p:bldP spid="111699" grpId="0" animBg="1"/>
      <p:bldP spid="1117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endParaRPr lang="en-US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eaLnBrk="1" hangingPunct="1"/>
            <a:endParaRPr lang="en-US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1pPr>
            <a:lvl2pPr marL="37931725" indent="-37474525"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9pPr>
          </a:lstStyle>
          <a:p>
            <a:pPr eaLnBrk="1" hangingPunct="1"/>
            <a:fld id="{47EFC455-798B-114E-BBD6-6BA78A72C2BE}" type="slidenum">
              <a:rPr lang="en-US" sz="1400">
                <a:solidFill>
                  <a:schemeClr val="tx1"/>
                </a:solidFill>
                <a:cs typeface="Times New Roman" charset="0"/>
              </a:rPr>
              <a:pPr eaLnBrk="1" hangingPunct="1"/>
              <a:t>18</a:t>
            </a:fld>
            <a:endParaRPr lang="en-US" sz="1400">
              <a:solidFill>
                <a:schemeClr val="tx1"/>
              </a:solidFill>
              <a:cs typeface="Times New Roman" charset="0"/>
            </a:endParaRPr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255000" cy="614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5640" y="4572000"/>
              <a:ext cx="2509560" cy="1804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6280" y="4562640"/>
                <a:ext cx="2528280" cy="18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41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endParaRPr lang="en-US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eaLnBrk="1" hangingPunct="1"/>
            <a:endParaRPr lang="en-US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1pPr>
            <a:lvl2pPr marL="37931725" indent="-37474525"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9pPr>
          </a:lstStyle>
          <a:p>
            <a:pPr eaLnBrk="1" hangingPunct="1"/>
            <a:endParaRPr lang="en-US" sz="1400" dirty="0">
              <a:solidFill>
                <a:schemeClr val="tx1"/>
              </a:solidFill>
              <a:cs typeface="Times New Roman" charset="0"/>
            </a:endParaRPr>
          </a:p>
        </p:txBody>
      </p:sp>
      <p:pic>
        <p:nvPicPr>
          <p:cNvPr id="4608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551863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0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The cause of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010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Three factors in imaging process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Light</a:t>
            </a:r>
          </a:p>
          <a:p>
            <a:pPr lvl="1"/>
            <a:r>
              <a:rPr lang="en-US" sz="2000" dirty="0" smtClean="0">
                <a:solidFill>
                  <a:srgbClr val="00B050"/>
                </a:solidFill>
              </a:rPr>
              <a:t>Object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Camera </a:t>
            </a:r>
          </a:p>
          <a:p>
            <a:r>
              <a:rPr lang="en-US" sz="2400" dirty="0" smtClean="0"/>
              <a:t>Varying either of them causes motion</a:t>
            </a:r>
          </a:p>
          <a:p>
            <a:pPr lvl="1"/>
            <a:r>
              <a:rPr lang="en-US" sz="2000" dirty="0" smtClean="0"/>
              <a:t>Static camera, moving objects (surveillance)</a:t>
            </a:r>
          </a:p>
          <a:p>
            <a:pPr lvl="1"/>
            <a:r>
              <a:rPr lang="en-US" sz="2000" dirty="0" smtClean="0"/>
              <a:t>Moving camera, static scene (3D capture)</a:t>
            </a:r>
          </a:p>
          <a:p>
            <a:pPr lvl="1"/>
            <a:r>
              <a:rPr lang="en-US" sz="2000" dirty="0" smtClean="0"/>
              <a:t>Moving camera, moving scene (sports, movie)</a:t>
            </a:r>
          </a:p>
          <a:p>
            <a:pPr lvl="1"/>
            <a:r>
              <a:rPr lang="en-US" sz="2000" dirty="0" smtClean="0"/>
              <a:t>Static camera, moving objects, moving light (time lapse)</a:t>
            </a:r>
            <a:endParaRPr lang="en-US" sz="2000" dirty="0"/>
          </a:p>
        </p:txBody>
      </p:sp>
      <p:pic>
        <p:nvPicPr>
          <p:cNvPr id="1028" name="Picture 4" descr="C:\Users\celiu\AppData\Local\Microsoft\Windows\Temporary Internet Files\Content.IE5\MA1IY8VU\MC90044573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31" y="2401391"/>
            <a:ext cx="785869" cy="16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eliu\AppData\Local\Microsoft\Windows\Temporary Internet Files\Content.IE5\MA1IY8VU\MC90043387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6807">
            <a:off x="8133679" y="4147210"/>
            <a:ext cx="740308" cy="7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eliu\AppData\Local\Microsoft\Windows\Temporary Internet Files\Content.IE5\F27IX13U\MC900432587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049547"/>
            <a:ext cx="925902" cy="92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endParaRPr lang="en-US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eaLnBrk="1" hangingPunct="1"/>
            <a:endParaRPr lang="en-US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1pPr>
            <a:lvl2pPr marL="37931725" indent="-37474525"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charset="0"/>
                <a:ea typeface="ヒラギノ明朝 ProN W3" charset="0"/>
                <a:cs typeface="ヒラギノ明朝 ProN W3" charset="0"/>
                <a:sym typeface="Times New Roman" charset="0"/>
              </a:defRPr>
            </a:lvl9pPr>
          </a:lstStyle>
          <a:p>
            <a:pPr eaLnBrk="1" hangingPunct="1"/>
            <a:endParaRPr lang="en-US" sz="1400" dirty="0">
              <a:solidFill>
                <a:schemeClr val="tx1"/>
              </a:solidFill>
              <a:cs typeface="Times New Roman" charset="0"/>
            </a:endParaRPr>
          </a:p>
        </p:txBody>
      </p:sp>
      <p:pic>
        <p:nvPicPr>
          <p:cNvPr id="4710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48995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07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5F34-3027-4898-ACEE-7F7A1CDAABCD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Errors in Lukas-Kanade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57154"/>
            <a:ext cx="8077200" cy="13716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What are the potential causes of errors in this procedure?</a:t>
            </a:r>
          </a:p>
          <a:p>
            <a:pPr lvl="1"/>
            <a:r>
              <a:rPr lang="en-US" altLang="en-US" dirty="0"/>
              <a:t>Suppose A</a:t>
            </a:r>
            <a:r>
              <a:rPr lang="en-US" altLang="en-US" baseline="30000" dirty="0"/>
              <a:t>T</a:t>
            </a:r>
            <a:r>
              <a:rPr lang="en-US" altLang="en-US" dirty="0"/>
              <a:t>A is easily invertible</a:t>
            </a:r>
          </a:p>
          <a:p>
            <a:pPr lvl="1"/>
            <a:r>
              <a:rPr lang="en-US" altLang="en-US" dirty="0"/>
              <a:t>Suppose there is not much noise in the image</a:t>
            </a:r>
          </a:p>
          <a:p>
            <a:endParaRPr lang="en-US" altLang="en-US" dirty="0"/>
          </a:p>
        </p:txBody>
      </p:sp>
      <p:sp>
        <p:nvSpPr>
          <p:cNvPr id="513030" name="Rectangle 6"/>
          <p:cNvSpPr>
            <a:spLocks noChangeArrowheads="1"/>
          </p:cNvSpPr>
          <p:nvPr/>
        </p:nvSpPr>
        <p:spPr bwMode="auto">
          <a:xfrm>
            <a:off x="685800" y="3615070"/>
            <a:ext cx="8077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When our assumptions are violated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Brightness constancy is </a:t>
            </a:r>
            <a:r>
              <a:rPr lang="en-US" altLang="en-US" b="1" dirty="0">
                <a:solidFill>
                  <a:srgbClr val="0000FF"/>
                </a:solidFill>
              </a:rPr>
              <a:t>not</a:t>
            </a:r>
            <a:r>
              <a:rPr lang="en-US" altLang="en-US" dirty="0">
                <a:solidFill>
                  <a:srgbClr val="0000FF"/>
                </a:solidFill>
              </a:rPr>
              <a:t> satisfied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The motion is </a:t>
            </a:r>
            <a:r>
              <a:rPr lang="en-US" altLang="en-US" b="1" dirty="0">
                <a:solidFill>
                  <a:srgbClr val="C00000"/>
                </a:solidFill>
              </a:rPr>
              <a:t>not</a:t>
            </a:r>
            <a:r>
              <a:rPr lang="en-US" altLang="en-US" dirty="0">
                <a:solidFill>
                  <a:srgbClr val="C00000"/>
                </a:solidFill>
              </a:rPr>
              <a:t> small</a:t>
            </a:r>
            <a:endParaRPr lang="en-US" altLang="en-US" b="1" dirty="0">
              <a:solidFill>
                <a:srgbClr val="C00000"/>
              </a:solidFill>
            </a:endParaRPr>
          </a:p>
          <a:p>
            <a:pPr lvl="1"/>
            <a:r>
              <a:rPr lang="en-US" altLang="en-US" dirty="0">
                <a:solidFill>
                  <a:srgbClr val="7030A0"/>
                </a:solidFill>
              </a:rPr>
              <a:t>A point does </a:t>
            </a:r>
            <a:r>
              <a:rPr lang="en-US" altLang="en-US" b="1" dirty="0">
                <a:solidFill>
                  <a:srgbClr val="7030A0"/>
                </a:solidFill>
              </a:rPr>
              <a:t>not</a:t>
            </a:r>
            <a:r>
              <a:rPr lang="en-US" altLang="en-US" dirty="0">
                <a:solidFill>
                  <a:srgbClr val="7030A0"/>
                </a:solidFill>
              </a:rPr>
              <a:t> move like its neighbors</a:t>
            </a:r>
          </a:p>
          <a:p>
            <a:pPr lvl="2"/>
            <a:r>
              <a:rPr lang="en-US" altLang="en-US" sz="1800" dirty="0"/>
              <a:t>window size is too large</a:t>
            </a:r>
          </a:p>
          <a:p>
            <a:pPr lvl="2"/>
            <a:r>
              <a:rPr lang="en-US" altLang="en-US" sz="1800" dirty="0"/>
              <a:t>what is the ideal window size?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59520" y="3196800"/>
              <a:ext cx="3375720" cy="222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0160" y="3187440"/>
                <a:ext cx="3394440" cy="224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30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DC7-A74B-404F-B3D4-74B95B9E8451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516098" name="Picture 1026" descr="garden_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17638"/>
            <a:ext cx="6032500" cy="41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099" name="Rectangle 102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Revisiting the small motion assumption</a:t>
            </a:r>
          </a:p>
        </p:txBody>
      </p:sp>
      <p:sp>
        <p:nvSpPr>
          <p:cNvPr id="516100" name="Rectangle 1028"/>
          <p:cNvSpPr>
            <a:spLocks noGrp="1" noChangeArrowheads="1"/>
          </p:cNvSpPr>
          <p:nvPr>
            <p:ph type="body" idx="1"/>
          </p:nvPr>
        </p:nvSpPr>
        <p:spPr>
          <a:xfrm>
            <a:off x="685800" y="5484813"/>
            <a:ext cx="8229600" cy="1220787"/>
          </a:xfrm>
        </p:spPr>
        <p:txBody>
          <a:bodyPr/>
          <a:lstStyle/>
          <a:p>
            <a:r>
              <a:rPr lang="en-US" altLang="en-US" sz="2000"/>
              <a:t>Is this motion small enough?</a:t>
            </a:r>
          </a:p>
          <a:p>
            <a:pPr lvl="1"/>
            <a:r>
              <a:rPr lang="en-US" altLang="en-US" sz="1800"/>
              <a:t>Probably not—it’s much larger than one pixel (2</a:t>
            </a:r>
            <a:r>
              <a:rPr lang="en-US" altLang="en-US" sz="1800" baseline="30000"/>
              <a:t>nd</a:t>
            </a:r>
            <a:r>
              <a:rPr lang="en-US" altLang="en-US" sz="1800"/>
              <a:t> order terms dominate)</a:t>
            </a:r>
          </a:p>
          <a:p>
            <a:pPr lvl="1"/>
            <a:r>
              <a:rPr lang="en-US" altLang="en-US" sz="1800"/>
              <a:t>How might we solve this problem?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00" grpId="0" build="p" bldLvl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E866-E021-4F39-A033-CB31AC0CF74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Reduce the resolution!</a:t>
            </a:r>
          </a:p>
        </p:txBody>
      </p:sp>
      <p:pic>
        <p:nvPicPr>
          <p:cNvPr id="517123" name="Picture 3" descr="garden_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3" y="3843486"/>
            <a:ext cx="3656013" cy="27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124" name="Picture 4" descr="garden_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4" y="1101873"/>
            <a:ext cx="36560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125" name="Picture 5" descr="garden_1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101873"/>
            <a:ext cx="3656013" cy="27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126" name="Picture 6" descr="garden_3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843486"/>
            <a:ext cx="3656013" cy="27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5221288" y="4884738"/>
            <a:ext cx="3609975" cy="1203325"/>
            <a:chOff x="3289" y="3273"/>
            <a:chExt cx="2274" cy="758"/>
          </a:xfrm>
        </p:grpSpPr>
        <p:sp>
          <p:nvSpPr>
            <p:cNvPr id="41007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8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I</a:t>
              </a:r>
            </a:p>
          </p:txBody>
        </p:sp>
      </p:grpSp>
      <p:grpSp>
        <p:nvGrpSpPr>
          <p:cNvPr id="40964" name="Group 5"/>
          <p:cNvGrpSpPr>
            <a:grpSpLocks/>
          </p:cNvGrpSpPr>
          <p:nvPr/>
        </p:nvGrpSpPr>
        <p:grpSpPr bwMode="auto">
          <a:xfrm>
            <a:off x="177800" y="4905375"/>
            <a:ext cx="3606800" cy="1203325"/>
            <a:chOff x="112" y="3286"/>
            <a:chExt cx="2272" cy="758"/>
          </a:xfrm>
        </p:grpSpPr>
        <p:sp>
          <p:nvSpPr>
            <p:cNvPr id="41005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6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58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J</a:t>
              </a:r>
            </a:p>
          </p:txBody>
        </p:sp>
      </p:grpSp>
      <p:grpSp>
        <p:nvGrpSpPr>
          <p:cNvPr id="40965" name="Group 8"/>
          <p:cNvGrpSpPr>
            <a:grpSpLocks/>
          </p:cNvGrpSpPr>
          <p:nvPr/>
        </p:nvGrpSpPr>
        <p:grpSpPr bwMode="auto">
          <a:xfrm>
            <a:off x="177800" y="1143000"/>
            <a:ext cx="8797925" cy="5324475"/>
            <a:chOff x="112" y="916"/>
            <a:chExt cx="5542" cy="3354"/>
          </a:xfrm>
        </p:grpSpPr>
        <p:grpSp>
          <p:nvGrpSpPr>
            <p:cNvPr id="40980" name="Group 9"/>
            <p:cNvGrpSpPr>
              <a:grpSpLocks/>
            </p:cNvGrpSpPr>
            <p:nvPr/>
          </p:nvGrpSpPr>
          <p:grpSpPr bwMode="auto">
            <a:xfrm>
              <a:off x="112" y="916"/>
              <a:ext cx="5542" cy="3354"/>
              <a:chOff x="112" y="916"/>
              <a:chExt cx="5542" cy="3354"/>
            </a:xfrm>
          </p:grpSpPr>
          <p:grpSp>
            <p:nvGrpSpPr>
              <p:cNvPr id="40983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571" cy="3339"/>
                <a:chOff x="112" y="931"/>
                <a:chExt cx="2571" cy="3339"/>
              </a:xfrm>
            </p:grpSpPr>
            <p:grpSp>
              <p:nvGrpSpPr>
                <p:cNvPr id="40995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40997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8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9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000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01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02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03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04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9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76"/>
                  <a:ext cx="244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1 (t)</a:t>
                  </a:r>
                </a:p>
              </p:txBody>
            </p:sp>
          </p:grpSp>
          <p:grpSp>
            <p:nvGrpSpPr>
              <p:cNvPr id="40984" name="Group 21"/>
              <p:cNvGrpSpPr>
                <a:grpSpLocks/>
              </p:cNvGrpSpPr>
              <p:nvPr/>
            </p:nvGrpSpPr>
            <p:grpSpPr bwMode="auto">
              <a:xfrm>
                <a:off x="3024" y="916"/>
                <a:ext cx="2630" cy="3354"/>
                <a:chOff x="3024" y="916"/>
                <a:chExt cx="2630" cy="3354"/>
              </a:xfrm>
            </p:grpSpPr>
            <p:grpSp>
              <p:nvGrpSpPr>
                <p:cNvPr id="40985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40987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8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9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0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1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2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3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4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98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024" y="4076"/>
                  <a:ext cx="2630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2 (t+1)</a:t>
                  </a:r>
                </a:p>
              </p:txBody>
            </p:sp>
          </p:grpSp>
        </p:grpSp>
        <p:sp>
          <p:nvSpPr>
            <p:cNvPr id="40981" name="Text Box 32"/>
            <p:cNvSpPr txBox="1">
              <a:spLocks noChangeArrowheads="1"/>
            </p:cNvSpPr>
            <p:nvPr/>
          </p:nvSpPr>
          <p:spPr bwMode="auto">
            <a:xfrm>
              <a:off x="4124" y="3580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solidFill>
                    <a:schemeClr val="bg1"/>
                  </a:solidFill>
                </a:rPr>
                <a:t>image 2</a:t>
              </a:r>
            </a:p>
          </p:txBody>
        </p:sp>
        <p:sp>
          <p:nvSpPr>
            <p:cNvPr id="40982" name="Text Box 33"/>
            <p:cNvSpPr txBox="1">
              <a:spLocks noChangeArrowheads="1"/>
            </p:cNvSpPr>
            <p:nvPr/>
          </p:nvSpPr>
          <p:spPr bwMode="auto">
            <a:xfrm>
              <a:off x="887" y="3571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/>
                <a:t>image 1</a:t>
              </a:r>
            </a:p>
          </p:txBody>
        </p:sp>
      </p:grpSp>
      <p:sp>
        <p:nvSpPr>
          <p:cNvPr id="40966" name="Rectangle 3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Coarse-to-fine optical flow estimation</a:t>
            </a:r>
          </a:p>
        </p:txBody>
      </p:sp>
      <p:sp>
        <p:nvSpPr>
          <p:cNvPr id="40967" name="Text Box 35"/>
          <p:cNvSpPr txBox="1">
            <a:spLocks noChangeArrowheads="1"/>
          </p:cNvSpPr>
          <p:nvPr/>
        </p:nvSpPr>
        <p:spPr bwMode="auto">
          <a:xfrm>
            <a:off x="3276600" y="2187575"/>
            <a:ext cx="197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run iterative L-K</a:t>
            </a:r>
          </a:p>
        </p:txBody>
      </p:sp>
      <p:sp>
        <p:nvSpPr>
          <p:cNvPr id="40968" name="Line 36"/>
          <p:cNvSpPr>
            <a:spLocks noChangeShapeType="1"/>
          </p:cNvSpPr>
          <p:nvPr/>
        </p:nvSpPr>
        <p:spPr bwMode="auto">
          <a:xfrm>
            <a:off x="2362200" y="2463800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Line 37"/>
          <p:cNvSpPr>
            <a:spLocks noChangeShapeType="1"/>
          </p:cNvSpPr>
          <p:nvPr/>
        </p:nvSpPr>
        <p:spPr bwMode="auto">
          <a:xfrm flipH="1">
            <a:off x="5334000" y="2463800"/>
            <a:ext cx="890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2670175" y="3178175"/>
            <a:ext cx="3273425" cy="396875"/>
            <a:chOff x="1682" y="2198"/>
            <a:chExt cx="2062" cy="250"/>
          </a:xfrm>
        </p:grpSpPr>
        <p:sp>
          <p:nvSpPr>
            <p:cNvPr id="40977" name="Line 39"/>
            <p:cNvSpPr>
              <a:spLocks noChangeShapeType="1"/>
            </p:cNvSpPr>
            <p:nvPr/>
          </p:nvSpPr>
          <p:spPr bwMode="auto">
            <a:xfrm>
              <a:off x="1682" y="2304"/>
              <a:ext cx="3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8" name="Line 40"/>
            <p:cNvSpPr>
              <a:spLocks noChangeShapeType="1"/>
            </p:cNvSpPr>
            <p:nvPr/>
          </p:nvSpPr>
          <p:spPr bwMode="auto">
            <a:xfrm>
              <a:off x="3360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9" name="Text Box 41"/>
            <p:cNvSpPr txBox="1">
              <a:spLocks noChangeArrowheads="1"/>
            </p:cNvSpPr>
            <p:nvPr/>
          </p:nvSpPr>
          <p:spPr bwMode="auto">
            <a:xfrm>
              <a:off x="2068" y="2198"/>
              <a:ext cx="1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run iterative L-K</a:t>
              </a:r>
            </a:p>
          </p:txBody>
        </p:sp>
      </p:grpSp>
      <p:grpSp>
        <p:nvGrpSpPr>
          <p:cNvPr id="11" name="Group 42"/>
          <p:cNvGrpSpPr>
            <a:grpSpLocks/>
          </p:cNvGrpSpPr>
          <p:nvPr/>
        </p:nvGrpSpPr>
        <p:grpSpPr bwMode="auto">
          <a:xfrm>
            <a:off x="4191000" y="2584450"/>
            <a:ext cx="2243138" cy="593725"/>
            <a:chOff x="2640" y="1824"/>
            <a:chExt cx="1413" cy="374"/>
          </a:xfrm>
        </p:grpSpPr>
        <p:sp>
          <p:nvSpPr>
            <p:cNvPr id="40975" name="Line 43"/>
            <p:cNvSpPr>
              <a:spLocks noChangeShapeType="1"/>
            </p:cNvSpPr>
            <p:nvPr/>
          </p:nvSpPr>
          <p:spPr bwMode="auto">
            <a:xfrm>
              <a:off x="2640" y="1824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6" name="Text Box 44"/>
            <p:cNvSpPr txBox="1">
              <a:spLocks noChangeArrowheads="1"/>
            </p:cNvSpPr>
            <p:nvPr/>
          </p:nvSpPr>
          <p:spPr bwMode="auto">
            <a:xfrm>
              <a:off x="2644" y="1862"/>
              <a:ext cx="14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warp &amp; upsample </a:t>
              </a:r>
            </a:p>
          </p:txBody>
        </p:sp>
      </p:grpSp>
      <p:grpSp>
        <p:nvGrpSpPr>
          <p:cNvPr id="12" name="Group 45"/>
          <p:cNvGrpSpPr>
            <a:grpSpLocks/>
          </p:cNvGrpSpPr>
          <p:nvPr/>
        </p:nvGrpSpPr>
        <p:grpSpPr bwMode="auto">
          <a:xfrm>
            <a:off x="4191000" y="3498850"/>
            <a:ext cx="303213" cy="685800"/>
            <a:chOff x="2640" y="2400"/>
            <a:chExt cx="191" cy="432"/>
          </a:xfrm>
        </p:grpSpPr>
        <p:sp>
          <p:nvSpPr>
            <p:cNvPr id="40973" name="Line 46"/>
            <p:cNvSpPr>
              <a:spLocks noChangeShapeType="1"/>
            </p:cNvSpPr>
            <p:nvPr/>
          </p:nvSpPr>
          <p:spPr bwMode="auto">
            <a:xfrm>
              <a:off x="2640" y="2458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4" name="Text Box 47"/>
            <p:cNvSpPr txBox="1">
              <a:spLocks noChangeArrowheads="1"/>
            </p:cNvSpPr>
            <p:nvPr/>
          </p:nvSpPr>
          <p:spPr bwMode="auto">
            <a:xfrm>
              <a:off x="2688" y="2400"/>
              <a:ext cx="143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200" b="1"/>
                <a:t>.</a:t>
              </a:r>
            </a:p>
            <a:p>
              <a:r>
                <a:rPr lang="en-US" sz="1200" b="1"/>
                <a:t>.</a:t>
              </a:r>
            </a:p>
            <a:p>
              <a:r>
                <a:rPr lang="en-US" sz="1200" b="1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39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42CB-9C27-4264-B642-751C59D4D953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Few Details</a:t>
            </a:r>
          </a:p>
        </p:txBody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6388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•"/>
            </a:pPr>
            <a:r>
              <a:rPr lang="en-US" altLang="en-US">
                <a:solidFill>
                  <a:schemeClr val="hlink"/>
                </a:solidFill>
              </a:rPr>
              <a:t>Top Level</a:t>
            </a:r>
          </a:p>
          <a:p>
            <a:pPr lvl="1"/>
            <a:r>
              <a:rPr lang="en-US" altLang="en-US"/>
              <a:t>Apply L-K to get a flow field representing the flow from the first frame to the second frame.</a:t>
            </a:r>
          </a:p>
          <a:p>
            <a:pPr lvl="1"/>
            <a:r>
              <a:rPr lang="en-US" altLang="en-US"/>
              <a:t>Apply this flow field to warp the first frame toward the second frame.</a:t>
            </a:r>
          </a:p>
          <a:p>
            <a:pPr lvl="1"/>
            <a:r>
              <a:rPr lang="en-US" altLang="en-US"/>
              <a:t>Rerun L-K on the new warped image to get a flow field from it to the second frame.</a:t>
            </a:r>
          </a:p>
          <a:p>
            <a:pPr lvl="1"/>
            <a:r>
              <a:rPr lang="en-US" altLang="en-US"/>
              <a:t>Repeat till convergence.</a:t>
            </a:r>
          </a:p>
          <a:p>
            <a:pPr>
              <a:buFontTx/>
              <a:buChar char="•"/>
            </a:pPr>
            <a:r>
              <a:rPr lang="en-US" altLang="en-US">
                <a:solidFill>
                  <a:schemeClr val="hlink"/>
                </a:solidFill>
              </a:rPr>
              <a:t>Next Level</a:t>
            </a:r>
          </a:p>
          <a:p>
            <a:pPr lvl="1"/>
            <a:r>
              <a:rPr lang="en-US" altLang="en-US"/>
              <a:t>Upsample the flow field to the next level as the first guess of the flow at that level.</a:t>
            </a:r>
          </a:p>
          <a:p>
            <a:pPr lvl="1"/>
            <a:r>
              <a:rPr lang="en-US" altLang="en-US"/>
              <a:t>Apply this flow field to warp the first frame toward the second frame.</a:t>
            </a:r>
          </a:p>
          <a:p>
            <a:pPr lvl="1"/>
            <a:r>
              <a:rPr lang="en-US" altLang="en-US"/>
              <a:t>Rerun L-K and warping till convergence as above.</a:t>
            </a:r>
          </a:p>
          <a:p>
            <a:pPr>
              <a:buFontTx/>
              <a:buChar char="•"/>
            </a:pPr>
            <a:r>
              <a:rPr lang="en-US" altLang="en-US">
                <a:solidFill>
                  <a:schemeClr val="hlink"/>
                </a:solidFill>
              </a:rPr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2"/>
          <p:cNvGrpSpPr>
            <a:grpSpLocks/>
          </p:cNvGrpSpPr>
          <p:nvPr/>
        </p:nvGrpSpPr>
        <p:grpSpPr bwMode="auto">
          <a:xfrm>
            <a:off x="5221288" y="4886325"/>
            <a:ext cx="3609975" cy="1203325"/>
            <a:chOff x="3289" y="3273"/>
            <a:chExt cx="2274" cy="758"/>
          </a:xfrm>
        </p:grpSpPr>
        <p:sp>
          <p:nvSpPr>
            <p:cNvPr id="42022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3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I</a:t>
              </a:r>
            </a:p>
          </p:txBody>
        </p:sp>
      </p:grpSp>
      <p:grpSp>
        <p:nvGrpSpPr>
          <p:cNvPr id="41987" name="Group 5"/>
          <p:cNvGrpSpPr>
            <a:grpSpLocks/>
          </p:cNvGrpSpPr>
          <p:nvPr/>
        </p:nvGrpSpPr>
        <p:grpSpPr bwMode="auto">
          <a:xfrm>
            <a:off x="177800" y="4906963"/>
            <a:ext cx="3606800" cy="1203325"/>
            <a:chOff x="112" y="3286"/>
            <a:chExt cx="2272" cy="758"/>
          </a:xfrm>
        </p:grpSpPr>
        <p:sp>
          <p:nvSpPr>
            <p:cNvPr id="42020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1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H</a:t>
              </a:r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77800" y="1143000"/>
            <a:ext cx="8763000" cy="5321300"/>
            <a:chOff x="112" y="916"/>
            <a:chExt cx="5520" cy="3352"/>
          </a:xfrm>
        </p:grpSpPr>
        <p:grpSp>
          <p:nvGrpSpPr>
            <p:cNvPr id="41995" name="Group 9"/>
            <p:cNvGrpSpPr>
              <a:grpSpLocks/>
            </p:cNvGrpSpPr>
            <p:nvPr/>
          </p:nvGrpSpPr>
          <p:grpSpPr bwMode="auto">
            <a:xfrm>
              <a:off x="112" y="916"/>
              <a:ext cx="5520" cy="3352"/>
              <a:chOff x="112" y="916"/>
              <a:chExt cx="5520" cy="3352"/>
            </a:xfrm>
          </p:grpSpPr>
          <p:grpSp>
            <p:nvGrpSpPr>
              <p:cNvPr id="41998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344" cy="3337"/>
                <a:chOff x="112" y="931"/>
                <a:chExt cx="2344" cy="3337"/>
              </a:xfrm>
            </p:grpSpPr>
            <p:grpSp>
              <p:nvGrpSpPr>
                <p:cNvPr id="42010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42012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013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014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015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16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17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18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19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1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76"/>
                  <a:ext cx="2220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1</a:t>
                  </a:r>
                </a:p>
              </p:txBody>
            </p:sp>
          </p:grpSp>
          <p:grpSp>
            <p:nvGrpSpPr>
              <p:cNvPr id="41999" name="Group 21"/>
              <p:cNvGrpSpPr>
                <a:grpSpLocks/>
              </p:cNvGrpSpPr>
              <p:nvPr/>
            </p:nvGrpSpPr>
            <p:grpSpPr bwMode="auto">
              <a:xfrm>
                <a:off x="3289" y="916"/>
                <a:ext cx="2343" cy="3352"/>
                <a:chOff x="3289" y="916"/>
                <a:chExt cx="2343" cy="3352"/>
              </a:xfrm>
            </p:grpSpPr>
            <p:grpSp>
              <p:nvGrpSpPr>
                <p:cNvPr id="42000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42002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003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004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005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06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07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08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09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01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412" y="4076"/>
                  <a:ext cx="2220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2</a:t>
                  </a:r>
                </a:p>
              </p:txBody>
            </p:sp>
          </p:grpSp>
        </p:grpSp>
        <p:sp>
          <p:nvSpPr>
            <p:cNvPr id="41996" name="Text Box 32"/>
            <p:cNvSpPr txBox="1">
              <a:spLocks noChangeArrowheads="1"/>
            </p:cNvSpPr>
            <p:nvPr/>
          </p:nvSpPr>
          <p:spPr bwMode="auto">
            <a:xfrm>
              <a:off x="4124" y="3580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/>
                <a:t>image 2</a:t>
              </a:r>
            </a:p>
          </p:txBody>
        </p:sp>
        <p:sp>
          <p:nvSpPr>
            <p:cNvPr id="41997" name="Text Box 33"/>
            <p:cNvSpPr txBox="1">
              <a:spLocks noChangeArrowheads="1"/>
            </p:cNvSpPr>
            <p:nvPr/>
          </p:nvSpPr>
          <p:spPr bwMode="auto">
            <a:xfrm>
              <a:off x="887" y="3571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/>
                <a:t>image 1</a:t>
              </a:r>
            </a:p>
          </p:txBody>
        </p:sp>
      </p:grp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3951288" y="2043113"/>
            <a:ext cx="1724025" cy="3602037"/>
            <a:chOff x="2489" y="1482"/>
            <a:chExt cx="1086" cy="2269"/>
          </a:xfrm>
        </p:grpSpPr>
        <p:sp>
          <p:nvSpPr>
            <p:cNvPr id="41991" name="Text Box 35"/>
            <p:cNvSpPr txBox="1">
              <a:spLocks noChangeArrowheads="1"/>
            </p:cNvSpPr>
            <p:nvPr/>
          </p:nvSpPr>
          <p:spPr bwMode="auto">
            <a:xfrm>
              <a:off x="2489" y="3482"/>
              <a:ext cx="95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 i="1">
                  <a:solidFill>
                    <a:srgbClr val="D60093"/>
                  </a:solidFill>
                  <a:latin typeface="Times New Roman" pitchFamily="18" charset="0"/>
                </a:rPr>
                <a:t>u=10 pixels</a:t>
              </a:r>
              <a:endParaRPr lang="en-US" sz="2200" b="1">
                <a:latin typeface="Times New Roman" pitchFamily="18" charset="0"/>
              </a:endParaRPr>
            </a:p>
          </p:txBody>
        </p:sp>
        <p:sp>
          <p:nvSpPr>
            <p:cNvPr id="41992" name="Text Box 36"/>
            <p:cNvSpPr txBox="1">
              <a:spLocks noChangeArrowheads="1"/>
            </p:cNvSpPr>
            <p:nvPr/>
          </p:nvSpPr>
          <p:spPr bwMode="auto">
            <a:xfrm>
              <a:off x="2489" y="2658"/>
              <a:ext cx="86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 i="1">
                  <a:solidFill>
                    <a:srgbClr val="D60093"/>
                  </a:solidFill>
                  <a:latin typeface="Times New Roman" pitchFamily="18" charset="0"/>
                </a:rPr>
                <a:t>u=5 pixels</a:t>
              </a:r>
              <a:endParaRPr lang="en-US" sz="2200" b="1">
                <a:latin typeface="Times New Roman" pitchFamily="18" charset="0"/>
              </a:endParaRPr>
            </a:p>
          </p:txBody>
        </p:sp>
        <p:sp>
          <p:nvSpPr>
            <p:cNvPr id="41993" name="Text Box 37"/>
            <p:cNvSpPr txBox="1">
              <a:spLocks noChangeArrowheads="1"/>
            </p:cNvSpPr>
            <p:nvPr/>
          </p:nvSpPr>
          <p:spPr bwMode="auto">
            <a:xfrm>
              <a:off x="2489" y="2026"/>
              <a:ext cx="99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 i="1">
                  <a:solidFill>
                    <a:srgbClr val="D60093"/>
                  </a:solidFill>
                  <a:latin typeface="Times New Roman" pitchFamily="18" charset="0"/>
                </a:rPr>
                <a:t>u=2.5 pixels</a:t>
              </a:r>
              <a:endParaRPr lang="en-US" sz="2200" b="1">
                <a:latin typeface="Times New Roman" pitchFamily="18" charset="0"/>
              </a:endParaRPr>
            </a:p>
          </p:txBody>
        </p:sp>
        <p:sp>
          <p:nvSpPr>
            <p:cNvPr id="41994" name="Text Box 38"/>
            <p:cNvSpPr txBox="1">
              <a:spLocks noChangeArrowheads="1"/>
            </p:cNvSpPr>
            <p:nvPr/>
          </p:nvSpPr>
          <p:spPr bwMode="auto">
            <a:xfrm>
              <a:off x="2489" y="1482"/>
              <a:ext cx="108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 i="1">
                  <a:solidFill>
                    <a:srgbClr val="D60093"/>
                  </a:solidFill>
                  <a:latin typeface="Times New Roman" pitchFamily="18" charset="0"/>
                </a:rPr>
                <a:t>u=1.25 pixels</a:t>
              </a:r>
              <a:endParaRPr lang="en-US" sz="2200" b="1">
                <a:latin typeface="Times New Roman" pitchFamily="18" charset="0"/>
              </a:endParaRPr>
            </a:p>
          </p:txBody>
        </p:sp>
      </p:grpSp>
      <p:sp>
        <p:nvSpPr>
          <p:cNvPr id="41990" name="Rectangle 3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Coarse-to-fine optical flow estimation</a:t>
            </a:r>
          </a:p>
        </p:txBody>
      </p:sp>
    </p:spTree>
    <p:extLst>
      <p:ext uri="{BB962C8B-B14F-4D97-AF65-F5344CB8AC3E}">
        <p14:creationId xmlns:p14="http://schemas.microsoft.com/office/powerpoint/2010/main" val="2608193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748DC-6D3F-4F9E-AC88-31E6D8B37860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81634" name="Rectangle 2"/>
          <p:cNvSpPr>
            <a:spLocks noChangeArrowheads="1"/>
          </p:cNvSpPr>
          <p:nvPr/>
        </p:nvSpPr>
        <p:spPr bwMode="auto">
          <a:xfrm>
            <a:off x="5105400" y="1474788"/>
            <a:ext cx="3200400" cy="2259012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Flower Garden Video</a:t>
            </a:r>
          </a:p>
        </p:txBody>
      </p:sp>
      <p:pic>
        <p:nvPicPr>
          <p:cNvPr id="581637" name="Picture 5" descr="fg13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00200"/>
            <a:ext cx="2925763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1638" name="Rectangle 6"/>
          <p:cNvSpPr>
            <a:spLocks noChangeArrowheads="1"/>
          </p:cNvSpPr>
          <p:nvPr/>
        </p:nvSpPr>
        <p:spPr bwMode="auto">
          <a:xfrm>
            <a:off x="7146925" y="2641600"/>
            <a:ext cx="152400" cy="152400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1639" name="Rectangle 7"/>
          <p:cNvSpPr>
            <a:spLocks noChangeArrowheads="1"/>
          </p:cNvSpPr>
          <p:nvPr/>
        </p:nvSpPr>
        <p:spPr bwMode="auto">
          <a:xfrm>
            <a:off x="7023100" y="2660650"/>
            <a:ext cx="152400" cy="152400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1640" name="Rectangle 8"/>
          <p:cNvSpPr>
            <a:spLocks noChangeArrowheads="1"/>
          </p:cNvSpPr>
          <p:nvPr/>
        </p:nvSpPr>
        <p:spPr bwMode="auto">
          <a:xfrm>
            <a:off x="7839075" y="2000250"/>
            <a:ext cx="152400" cy="152400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1641" name="Rectangle 9"/>
          <p:cNvSpPr>
            <a:spLocks noChangeArrowheads="1"/>
          </p:cNvSpPr>
          <p:nvPr/>
        </p:nvSpPr>
        <p:spPr bwMode="auto">
          <a:xfrm>
            <a:off x="5486400" y="2286000"/>
            <a:ext cx="152400" cy="15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1642" name="Rectangle 10"/>
          <p:cNvSpPr>
            <a:spLocks noChangeArrowheads="1"/>
          </p:cNvSpPr>
          <p:nvPr/>
        </p:nvSpPr>
        <p:spPr bwMode="auto">
          <a:xfrm>
            <a:off x="7239000" y="3124200"/>
            <a:ext cx="152400" cy="152400"/>
          </a:xfrm>
          <a:prstGeom prst="rect">
            <a:avLst/>
          </a:prstGeom>
          <a:noFill/>
          <a:ln w="9525">
            <a:solidFill>
              <a:srgbClr val="00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1643" name="Text Box 11"/>
          <p:cNvSpPr txBox="1">
            <a:spLocks noChangeArrowheads="1"/>
          </p:cNvSpPr>
          <p:nvPr/>
        </p:nvSpPr>
        <p:spPr bwMode="auto">
          <a:xfrm>
            <a:off x="1431925" y="2454275"/>
            <a:ext cx="21796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What should the</a:t>
            </a:r>
          </a:p>
          <a:p>
            <a:r>
              <a:rPr lang="en-US" altLang="en-US">
                <a:solidFill>
                  <a:srgbClr val="FF0000"/>
                </a:solidFill>
              </a:rPr>
              <a:t>optical flow be?</a:t>
            </a:r>
          </a:p>
        </p:txBody>
      </p:sp>
      <p:pic>
        <p:nvPicPr>
          <p:cNvPr id="581644" name="Picture 12" descr="fgvec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7638" y="3986213"/>
            <a:ext cx="3078162" cy="2052637"/>
          </a:xfrm>
          <a:noFill/>
          <a:ln w="762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Optical Flow Results</a:t>
            </a:r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31863"/>
            <a:ext cx="762317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* From Khurram Hassan-Shafique </a:t>
            </a:r>
            <a:r>
              <a:rPr 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39343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Optical Flow Results</a:t>
            </a: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231900"/>
            <a:ext cx="77978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* From Khurram Hassan-Shafique </a:t>
            </a:r>
            <a:r>
              <a:rPr 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4286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Motion scenarios (priors)</a:t>
            </a:r>
            <a:endParaRPr lang="en-US" dirty="0"/>
          </a:p>
        </p:txBody>
      </p:sp>
      <p:pic>
        <p:nvPicPr>
          <p:cNvPr id="4" name="pets_surveillanc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2000" y="1126262"/>
            <a:ext cx="2895600" cy="2319161"/>
          </a:xfrm>
          <a:prstGeom prst="rect">
            <a:avLst/>
          </a:prstGeom>
        </p:spPr>
      </p:pic>
      <p:pic>
        <p:nvPicPr>
          <p:cNvPr id="7" name="basketball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5878" y="3939486"/>
            <a:ext cx="3974569" cy="2235695"/>
          </a:xfrm>
          <a:prstGeom prst="rect">
            <a:avLst/>
          </a:prstGeom>
        </p:spPr>
      </p:pic>
      <p:pic>
        <p:nvPicPr>
          <p:cNvPr id="8" name="street.wm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9777.5648" end="12796.6592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24400" y="3940368"/>
            <a:ext cx="3973002" cy="2234814"/>
          </a:xfrm>
          <a:prstGeom prst="rect">
            <a:avLst/>
          </a:prstGeom>
        </p:spPr>
      </p:pic>
      <p:pic>
        <p:nvPicPr>
          <p:cNvPr id="10" name="object_removal_result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95799" y="1126261"/>
            <a:ext cx="4433689" cy="2319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8913" y="3429000"/>
            <a:ext cx="294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Static camera, moving scene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14248" y="3429000"/>
            <a:ext cx="292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Moving camera, static scene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66800" y="6175182"/>
            <a:ext cx="312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Moving camera, moving scene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19441" y="6172200"/>
            <a:ext cx="437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Static camera, moving scene, moving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8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7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motion be recovered?</a:t>
            </a:r>
            <a:br>
              <a:rPr lang="en-US" dirty="0" smtClean="0"/>
            </a:br>
            <a:r>
              <a:rPr lang="en-US" dirty="0" smtClean="0"/>
              <a:t>Recovering motion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Feature-tracking</a:t>
            </a:r>
          </a:p>
          <a:p>
            <a:pPr lvl="1" eaLnBrk="1" hangingPunct="1"/>
            <a:r>
              <a:rPr lang="en-US" sz="2000" dirty="0" smtClean="0"/>
              <a:t>Extract visual features (corners, textured areas) and “track” them over multiple frames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Optical flow</a:t>
            </a:r>
          </a:p>
          <a:p>
            <a:pPr lvl="1" eaLnBrk="1" hangingPunct="1"/>
            <a:r>
              <a:rPr lang="en-US" sz="2000" dirty="0" smtClean="0"/>
              <a:t>Recover image motion at each pixel from </a:t>
            </a:r>
            <a:r>
              <a:rPr lang="en-US" sz="2000" dirty="0" err="1" smtClean="0"/>
              <a:t>spatio</a:t>
            </a:r>
            <a:r>
              <a:rPr lang="en-US" sz="2000" dirty="0" smtClean="0"/>
              <a:t>-temporal image brightness variations (optical flow)</a:t>
            </a:r>
          </a:p>
          <a:p>
            <a:endParaRPr lang="en-US" dirty="0" smtClean="0"/>
          </a:p>
        </p:txBody>
      </p:sp>
      <p:sp>
        <p:nvSpPr>
          <p:cNvPr id="6149" name="Rectangle 34"/>
          <p:cNvSpPr>
            <a:spLocks noChangeArrowheads="1"/>
          </p:cNvSpPr>
          <p:nvPr/>
        </p:nvSpPr>
        <p:spPr bwMode="auto">
          <a:xfrm>
            <a:off x="0" y="5865813"/>
            <a:ext cx="9144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B. Lucas and T. Kanade. </a:t>
            </a:r>
            <a:r>
              <a:rPr lang="en-US">
                <a:hlinkClick r:id=""/>
              </a:rPr>
              <a:t>An iterative image registration technique with an application to</a:t>
            </a:r>
          </a:p>
          <a:p>
            <a:r>
              <a:rPr lang="en-US">
                <a:hlinkClick r:id=""/>
              </a:rPr>
              <a:t>stereo vision.</a:t>
            </a:r>
            <a:r>
              <a:rPr lang="en-US"/>
              <a:t> In </a:t>
            </a:r>
            <a:r>
              <a:rPr lang="en-US" i="1"/>
              <a:t>Proceedings of the International Joint Conference on Artificial Intelligence</a:t>
            </a:r>
            <a:r>
              <a:rPr lang="en-US"/>
              <a:t>, pp. 674–679, 1981.</a:t>
            </a:r>
          </a:p>
        </p:txBody>
      </p:sp>
      <p:sp>
        <p:nvSpPr>
          <p:cNvPr id="6150" name="TextBox 4"/>
          <p:cNvSpPr txBox="1">
            <a:spLocks noChangeArrowheads="1"/>
          </p:cNvSpPr>
          <p:nvPr/>
        </p:nvSpPr>
        <p:spPr bwMode="auto">
          <a:xfrm>
            <a:off x="1600200" y="5181600"/>
            <a:ext cx="5508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Two problems, one registration method</a:t>
            </a:r>
          </a:p>
        </p:txBody>
      </p:sp>
    </p:spTree>
    <p:extLst>
      <p:ext uri="{BB962C8B-B14F-4D97-AF65-F5344CB8AC3E}">
        <p14:creationId xmlns:p14="http://schemas.microsoft.com/office/powerpoint/2010/main" val="123848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Challenges</a:t>
            </a:r>
          </a:p>
          <a:p>
            <a:pPr lvl="1"/>
            <a:r>
              <a:rPr lang="en-US" smtClean="0"/>
              <a:t>Figure out which features can be tracked</a:t>
            </a:r>
          </a:p>
          <a:p>
            <a:pPr lvl="1"/>
            <a:r>
              <a:rPr lang="en-US" smtClean="0"/>
              <a:t>Efficiently track across frames</a:t>
            </a:r>
          </a:p>
          <a:p>
            <a:pPr lvl="1"/>
            <a:r>
              <a:rPr lang="en-US" smtClean="0"/>
              <a:t>Some points may change appearance over time (e.g., due to rotation, moving into shadows, etc.)</a:t>
            </a:r>
          </a:p>
          <a:p>
            <a:pPr lvl="1"/>
            <a:r>
              <a:rPr lang="en-US" smtClean="0"/>
              <a:t>Drift: small errors can accumulate as appearance model is updated</a:t>
            </a:r>
          </a:p>
          <a:p>
            <a:pPr lvl="1"/>
            <a:r>
              <a:rPr lang="en-US" smtClean="0"/>
              <a:t>Points may appear or disappear: need to be able to add/delete tracked points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81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smtClean="0"/>
              <a:t>Feature tracking</a:t>
            </a:r>
            <a:endParaRPr lang="en-US" sz="420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3386138"/>
            <a:ext cx="8915400" cy="990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Given two subsequent frames, estimate the point translation</a:t>
            </a: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17526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Oval 5"/>
          <p:cNvSpPr>
            <a:spLocks noChangeArrowheads="1"/>
          </p:cNvSpPr>
          <p:nvPr/>
        </p:nvSpPr>
        <p:spPr bwMode="auto">
          <a:xfrm>
            <a:off x="2286000" y="17526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Oval 6"/>
          <p:cNvSpPr>
            <a:spLocks noChangeArrowheads="1"/>
          </p:cNvSpPr>
          <p:nvPr/>
        </p:nvSpPr>
        <p:spPr bwMode="auto">
          <a:xfrm>
            <a:off x="3200400" y="1752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Oval 7"/>
          <p:cNvSpPr>
            <a:spLocks noChangeArrowheads="1"/>
          </p:cNvSpPr>
          <p:nvPr/>
        </p:nvSpPr>
        <p:spPr bwMode="auto">
          <a:xfrm>
            <a:off x="2286000" y="228600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5" name="Oval 8"/>
          <p:cNvSpPr>
            <a:spLocks noChangeArrowheads="1"/>
          </p:cNvSpPr>
          <p:nvPr/>
        </p:nvSpPr>
        <p:spPr bwMode="auto">
          <a:xfrm>
            <a:off x="3200400" y="22860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362200" y="1600200"/>
            <a:ext cx="1066800" cy="968375"/>
            <a:chOff x="1488" y="1008"/>
            <a:chExt cx="672" cy="610"/>
          </a:xfrm>
        </p:grpSpPr>
        <p:sp>
          <p:nvSpPr>
            <p:cNvPr id="9235" name="Line 10"/>
            <p:cNvSpPr>
              <a:spLocks noChangeShapeType="1"/>
            </p:cNvSpPr>
            <p:nvPr/>
          </p:nvSpPr>
          <p:spPr bwMode="auto">
            <a:xfrm flipV="1">
              <a:off x="1488" y="10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6" name="Line 11"/>
            <p:cNvSpPr>
              <a:spLocks noChangeShapeType="1"/>
            </p:cNvSpPr>
            <p:nvPr/>
          </p:nvSpPr>
          <p:spPr bwMode="auto">
            <a:xfrm>
              <a:off x="1488" y="1461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7" name="Line 12"/>
            <p:cNvSpPr>
              <a:spLocks noChangeShapeType="1"/>
            </p:cNvSpPr>
            <p:nvPr/>
          </p:nvSpPr>
          <p:spPr bwMode="auto">
            <a:xfrm>
              <a:off x="2063" y="1152"/>
              <a:ext cx="97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8" name="Line 13"/>
            <p:cNvSpPr>
              <a:spLocks noChangeShapeType="1"/>
            </p:cNvSpPr>
            <p:nvPr/>
          </p:nvSpPr>
          <p:spPr bwMode="auto">
            <a:xfrm flipH="1">
              <a:off x="2043" y="1495"/>
              <a:ext cx="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6" name="Rectangle 14"/>
          <p:cNvSpPr>
            <a:spLocks noChangeArrowheads="1"/>
          </p:cNvSpPr>
          <p:nvPr/>
        </p:nvSpPr>
        <p:spPr bwMode="auto">
          <a:xfrm>
            <a:off x="51054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15"/>
          <p:cNvSpPr>
            <a:spLocks noChangeArrowheads="1"/>
          </p:cNvSpPr>
          <p:nvPr/>
        </p:nvSpPr>
        <p:spPr bwMode="auto">
          <a:xfrm>
            <a:off x="5867400" y="15621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Oval 16"/>
          <p:cNvSpPr>
            <a:spLocks noChangeArrowheads="1"/>
          </p:cNvSpPr>
          <p:nvPr/>
        </p:nvSpPr>
        <p:spPr bwMode="auto">
          <a:xfrm>
            <a:off x="6781800" y="194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Oval 17"/>
          <p:cNvSpPr>
            <a:spLocks noChangeArrowheads="1"/>
          </p:cNvSpPr>
          <p:nvPr/>
        </p:nvSpPr>
        <p:spPr bwMode="auto">
          <a:xfrm>
            <a:off x="5943600" y="2281238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18"/>
          <p:cNvSpPr>
            <a:spLocks noChangeArrowheads="1"/>
          </p:cNvSpPr>
          <p:nvPr/>
        </p:nvSpPr>
        <p:spPr bwMode="auto">
          <a:xfrm>
            <a:off x="6629400" y="24812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7571" name="Rectangle 19"/>
          <p:cNvSpPr>
            <a:spLocks noChangeArrowheads="1"/>
          </p:cNvSpPr>
          <p:nvPr/>
        </p:nvSpPr>
        <p:spPr bwMode="auto">
          <a:xfrm>
            <a:off x="76200" y="4295775"/>
            <a:ext cx="8229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Key assumptions of Lucas-</a:t>
            </a:r>
            <a:r>
              <a:rPr lang="en-US" sz="2800" dirty="0" err="1"/>
              <a:t>Kanade</a:t>
            </a:r>
            <a:r>
              <a:rPr lang="en-US" sz="2800" dirty="0"/>
              <a:t> Tracker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Brightness constancy:  </a:t>
            </a:r>
            <a:r>
              <a:rPr lang="en-US" sz="2000" dirty="0">
                <a:solidFill>
                  <a:srgbClr val="FF0000"/>
                </a:solidFill>
              </a:rPr>
              <a:t>projection of the same point looks the same in every frame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Small motion:</a:t>
            </a:r>
            <a:r>
              <a:rPr lang="en-US" sz="2000" dirty="0">
                <a:solidFill>
                  <a:srgbClr val="0000FF"/>
                </a:solidFill>
              </a:rPr>
              <a:t>  points do not move very far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1" dirty="0"/>
              <a:t>Spatial coherence:</a:t>
            </a:r>
            <a:r>
              <a:rPr lang="en-US" sz="2000" dirty="0"/>
              <a:t> points move like their neighbors</a:t>
            </a:r>
          </a:p>
        </p:txBody>
      </p:sp>
      <p:sp>
        <p:nvSpPr>
          <p:cNvPr id="9233" name="Text Box 20"/>
          <p:cNvSpPr txBox="1">
            <a:spLocks noChangeArrowheads="1"/>
          </p:cNvSpPr>
          <p:nvPr/>
        </p:nvSpPr>
        <p:spPr bwMode="auto">
          <a:xfrm>
            <a:off x="2286000" y="2895600"/>
            <a:ext cx="1003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i="1">
                <a:latin typeface="Times New Roman" pitchFamily="18" charset="0"/>
              </a:rPr>
              <a:t>I</a:t>
            </a:r>
            <a:r>
              <a:rPr lang="en-US" sz="2400">
                <a:latin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</a:rPr>
              <a:t>x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y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t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  <p:sp>
        <p:nvSpPr>
          <p:cNvPr id="24593" name="Text Box 21"/>
          <p:cNvSpPr txBox="1">
            <a:spLocks noChangeArrowheads="1"/>
          </p:cNvSpPr>
          <p:nvPr/>
        </p:nvSpPr>
        <p:spPr bwMode="auto">
          <a:xfrm>
            <a:off x="5562600" y="2895600"/>
            <a:ext cx="1366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i="1">
                <a:latin typeface="Times New Roman" pitchFamily="18" charset="0"/>
              </a:rPr>
              <a:t>I</a:t>
            </a:r>
            <a:r>
              <a:rPr lang="en-US" sz="2400">
                <a:latin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</a:rPr>
              <a:t>x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y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t+1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68320" y="2143080"/>
              <a:ext cx="4411440" cy="884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8960" y="2133720"/>
                <a:ext cx="4430160" cy="9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70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 animBg="1"/>
      <p:bldP spid="24587" grpId="0" animBg="1"/>
      <p:bldP spid="24588" grpId="0" animBg="1"/>
      <p:bldP spid="24589" grpId="0" animBg="1"/>
      <p:bldP spid="24590" grpId="0" animBg="1"/>
      <p:bldP spid="245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5495"/>
              </p:ext>
            </p:extLst>
          </p:nvPr>
        </p:nvGraphicFramePr>
        <p:xfrm>
          <a:off x="1398588" y="4981575"/>
          <a:ext cx="61436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" name="Equation" r:id="rId7" imgW="2908080" imgH="241200" progId="Equation.3">
                  <p:embed/>
                </p:oleObj>
              </mc:Choice>
              <mc:Fallback>
                <p:oleObj name="Equation" r:id="rId7" imgW="2908080" imgH="24120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4981575"/>
                        <a:ext cx="6143625" cy="5048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FF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050" y="2852738"/>
            <a:ext cx="7772400" cy="1360487"/>
          </a:xfrm>
        </p:spPr>
        <p:txBody>
          <a:bodyPr/>
          <a:lstStyle/>
          <a:p>
            <a:pPr eaLnBrk="1" hangingPunct="1"/>
            <a:r>
              <a:rPr lang="en-US" smtClean="0"/>
              <a:t>Brightness Constancy Equation:</a:t>
            </a:r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152705"/>
              </p:ext>
            </p:extLst>
          </p:nvPr>
        </p:nvGraphicFramePr>
        <p:xfrm>
          <a:off x="2139950" y="3505200"/>
          <a:ext cx="472598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" name="Equation" r:id="rId9" imgW="1790640" imgH="203040" progId="Equation.3">
                  <p:embed/>
                </p:oleObj>
              </mc:Choice>
              <mc:Fallback>
                <p:oleObj name="Equation" r:id="rId9" imgW="1790640" imgH="20304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3505200"/>
                        <a:ext cx="4725988" cy="5318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05" name="Rectangle 5"/>
          <p:cNvSpPr>
            <a:spLocks noChangeArrowheads="1"/>
          </p:cNvSpPr>
          <p:nvPr/>
        </p:nvSpPr>
        <p:spPr bwMode="auto">
          <a:xfrm>
            <a:off x="527050" y="4114800"/>
            <a:ext cx="861695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dirty="0"/>
              <a:t>Take Taylor expansion of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I(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x+u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y+v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, t+1)</a:t>
            </a:r>
            <a:r>
              <a:rPr lang="en-US" sz="2000" dirty="0"/>
              <a:t> at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x,y,t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dirty="0"/>
              <a:t> to linearize the right side:</a:t>
            </a:r>
          </a:p>
        </p:txBody>
      </p:sp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672013" y="44005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" name="Equation" r:id="rId11" imgW="114120" imgH="215640" progId="Equation.3">
                  <p:embed/>
                </p:oleObj>
              </mc:Choice>
              <mc:Fallback>
                <p:oleObj name="Equation" r:id="rId11" imgW="114120" imgH="21564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2013" y="44005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4812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The brightness constancy constraint</a:t>
            </a:r>
          </a:p>
        </p:txBody>
      </p:sp>
      <p:sp>
        <p:nvSpPr>
          <p:cNvPr id="1036" name="Rectangle 8"/>
          <p:cNvSpPr>
            <a:spLocks noChangeArrowheads="1"/>
          </p:cNvSpPr>
          <p:nvPr/>
        </p:nvSpPr>
        <p:spPr bwMode="auto">
          <a:xfrm>
            <a:off x="1752600" y="9906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Oval 9"/>
          <p:cNvSpPr>
            <a:spLocks noChangeArrowheads="1"/>
          </p:cNvSpPr>
          <p:nvPr/>
        </p:nvSpPr>
        <p:spPr bwMode="auto">
          <a:xfrm>
            <a:off x="2286000" y="13716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>
            <a:off x="2360613" y="1447800"/>
            <a:ext cx="306387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9" name="Rectangle 11"/>
          <p:cNvSpPr>
            <a:spLocks noChangeArrowheads="1"/>
          </p:cNvSpPr>
          <p:nvPr/>
        </p:nvSpPr>
        <p:spPr bwMode="auto">
          <a:xfrm>
            <a:off x="5105400" y="9906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Oval 12"/>
          <p:cNvSpPr>
            <a:spLocks noChangeArrowheads="1"/>
          </p:cNvSpPr>
          <p:nvPr/>
        </p:nvSpPr>
        <p:spPr bwMode="auto">
          <a:xfrm>
            <a:off x="6019800" y="16764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41" name="Picture 13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1789113"/>
            <a:ext cx="1243012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4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173163"/>
            <a:ext cx="463550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5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1371600"/>
            <a:ext cx="206533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" name="Text Box 16"/>
          <p:cNvSpPr txBox="1">
            <a:spLocks noChangeArrowheads="1"/>
          </p:cNvSpPr>
          <p:nvPr/>
        </p:nvSpPr>
        <p:spPr bwMode="auto">
          <a:xfrm>
            <a:off x="2667000" y="2211388"/>
            <a:ext cx="1003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i="1">
                <a:latin typeface="Times New Roman" pitchFamily="18" charset="0"/>
              </a:rPr>
              <a:t>I</a:t>
            </a:r>
            <a:r>
              <a:rPr lang="en-US" sz="2400">
                <a:latin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</a:rPr>
              <a:t>x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y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t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  <p:sp>
        <p:nvSpPr>
          <p:cNvPr id="1045" name="Text Box 17"/>
          <p:cNvSpPr txBox="1">
            <a:spLocks noChangeArrowheads="1"/>
          </p:cNvSpPr>
          <p:nvPr/>
        </p:nvSpPr>
        <p:spPr bwMode="auto">
          <a:xfrm>
            <a:off x="6019800" y="2211388"/>
            <a:ext cx="1366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i="1">
                <a:latin typeface="Times New Roman" pitchFamily="18" charset="0"/>
              </a:rPr>
              <a:t>I</a:t>
            </a:r>
            <a:r>
              <a:rPr lang="en-US" sz="2400">
                <a:latin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</a:rPr>
              <a:t>x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y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t+1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93725" y="6157913"/>
            <a:ext cx="3916363" cy="571500"/>
            <a:chOff x="1063" y="3460"/>
            <a:chExt cx="2901" cy="398"/>
          </a:xfrm>
        </p:grpSpPr>
        <p:graphicFrame>
          <p:nvGraphicFramePr>
            <p:cNvPr id="1031" name="Object 19"/>
            <p:cNvGraphicFramePr>
              <a:graphicFrameLocks noChangeAspect="1"/>
            </p:cNvGraphicFramePr>
            <p:nvPr/>
          </p:nvGraphicFramePr>
          <p:xfrm>
            <a:off x="1918" y="3460"/>
            <a:ext cx="2046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" name="Equation" r:id="rId16" imgW="1231560" imgH="241200" progId="Equation.3">
                    <p:embed/>
                  </p:oleObj>
                </mc:Choice>
                <mc:Fallback>
                  <p:oleObj name="Equation" r:id="rId16" imgW="1231560" imgH="241200" progId="Equation.3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8" y="3460"/>
                          <a:ext cx="2046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1" name="Rectangle 20"/>
            <p:cNvSpPr>
              <a:spLocks noChangeArrowheads="1"/>
            </p:cNvSpPr>
            <p:nvPr/>
          </p:nvSpPr>
          <p:spPr bwMode="auto">
            <a:xfrm>
              <a:off x="1063" y="3521"/>
              <a:ext cx="479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sz="2400" dirty="0" smtClean="0"/>
                <a:t>So: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09621" name="Rectangle 21"/>
          <p:cNvSpPr>
            <a:spLocks noChangeArrowheads="1"/>
          </p:cNvSpPr>
          <p:nvPr/>
        </p:nvSpPr>
        <p:spPr bwMode="auto">
          <a:xfrm>
            <a:off x="5410200" y="4953000"/>
            <a:ext cx="381000" cy="533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2" name="Text Box 22"/>
          <p:cNvSpPr txBox="1">
            <a:spLocks noChangeArrowheads="1"/>
          </p:cNvSpPr>
          <p:nvPr/>
        </p:nvSpPr>
        <p:spPr bwMode="auto">
          <a:xfrm>
            <a:off x="4267200" y="4572000"/>
            <a:ext cx="3048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/>
              <a:t>Image derivative along x</a:t>
            </a:r>
          </a:p>
        </p:txBody>
      </p:sp>
      <p:graphicFrame>
        <p:nvGraphicFramePr>
          <p:cNvPr id="40962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80385"/>
              </p:ext>
            </p:extLst>
          </p:nvPr>
        </p:nvGraphicFramePr>
        <p:xfrm>
          <a:off x="4724400" y="6096000"/>
          <a:ext cx="30480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" name="Equation" r:id="rId18" imgW="1307880" imgH="253800" progId="Equation.3">
                  <p:embed/>
                </p:oleObj>
              </mc:Choice>
              <mc:Fallback>
                <p:oleObj name="Equation" r:id="rId18" imgW="1307880" imgH="25380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6096000"/>
                        <a:ext cx="3048000" cy="5873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7251700" y="4953000"/>
            <a:ext cx="381000" cy="533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304925" y="5562600"/>
          <a:ext cx="63293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" name="Equation" r:id="rId20" imgW="2997000" imgH="241200" progId="Equation.3">
                  <p:embed/>
                </p:oleObj>
              </mc:Choice>
              <mc:Fallback>
                <p:oleObj name="Equation" r:id="rId20" imgW="2997000" imgH="24120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5562600"/>
                        <a:ext cx="6329363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6858000" y="4572000"/>
            <a:ext cx="3048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/>
              <a:t>Difference over frames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" name="Ink 4"/>
              <p14:cNvContentPartPr/>
              <p14:nvPr/>
            </p14:nvContentPartPr>
            <p14:xfrm>
              <a:off x="27000" y="884160"/>
              <a:ext cx="8537040" cy="5760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640" y="874800"/>
                <a:ext cx="8555760" cy="57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87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5" grpId="0"/>
      <p:bldP spid="409621" grpId="0" animBg="1"/>
      <p:bldP spid="409622" grpId="0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859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The brightness constancy constraint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301875"/>
            <a:ext cx="8153400" cy="685800"/>
          </a:xfrm>
        </p:spPr>
        <p:txBody>
          <a:bodyPr/>
          <a:lstStyle/>
          <a:p>
            <a:pPr eaLnBrk="1" hangingPunct="1"/>
            <a:r>
              <a:rPr lang="en-US" sz="2400" smtClean="0"/>
              <a:t>How many equations and unknowns per pixel?</a:t>
            </a:r>
          </a:p>
        </p:txBody>
      </p:sp>
      <p:sp>
        <p:nvSpPr>
          <p:cNvPr id="411657" name="Rectangle 9"/>
          <p:cNvSpPr>
            <a:spLocks noChangeArrowheads="1"/>
          </p:cNvSpPr>
          <p:nvPr/>
        </p:nvSpPr>
        <p:spPr bwMode="auto">
          <a:xfrm>
            <a:off x="304800" y="3368675"/>
            <a:ext cx="8077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dirty="0"/>
              <a:t>The component of the motion perpendicular to the gradient (i.e., </a:t>
            </a:r>
            <a:r>
              <a:rPr lang="en-US" sz="2400" dirty="0">
                <a:solidFill>
                  <a:srgbClr val="0000FF"/>
                </a:solidFill>
              </a:rPr>
              <a:t>parallel to the edge</a:t>
            </a:r>
            <a:r>
              <a:rPr lang="en-US" sz="2400" dirty="0"/>
              <a:t>) cannot be measured</a:t>
            </a:r>
          </a:p>
        </p:txBody>
      </p:sp>
      <p:sp>
        <p:nvSpPr>
          <p:cNvPr id="411665" name="Text Box 17"/>
          <p:cNvSpPr txBox="1">
            <a:spLocks noChangeArrowheads="1"/>
          </p:cNvSpPr>
          <p:nvPr/>
        </p:nvSpPr>
        <p:spPr bwMode="auto">
          <a:xfrm>
            <a:off x="5867400" y="6019800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/>
          </a:p>
        </p:txBody>
      </p:sp>
      <p:sp>
        <p:nvSpPr>
          <p:cNvPr id="411669" name="Rectangle 21"/>
          <p:cNvSpPr>
            <a:spLocks noChangeArrowheads="1"/>
          </p:cNvSpPr>
          <p:nvPr/>
        </p:nvSpPr>
        <p:spPr bwMode="auto">
          <a:xfrm>
            <a:off x="762000" y="4587875"/>
            <a:ext cx="42021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/>
              <a:t>If (</a:t>
            </a:r>
            <a:r>
              <a:rPr lang="en-US" sz="2000" i="1"/>
              <a:t>u</a:t>
            </a:r>
            <a:r>
              <a:rPr lang="en-US" sz="2000"/>
              <a:t>, </a:t>
            </a:r>
            <a:r>
              <a:rPr lang="en-US" sz="2000" i="1"/>
              <a:t>v</a:t>
            </a:r>
            <a:r>
              <a:rPr lang="en-US" sz="2000"/>
              <a:t>) satisfies the equation, </a:t>
            </a:r>
            <a:br>
              <a:rPr lang="en-US" sz="2000"/>
            </a:br>
            <a:r>
              <a:rPr lang="en-US" sz="2000"/>
              <a:t>so does (</a:t>
            </a:r>
            <a:r>
              <a:rPr lang="en-US" sz="2000" i="1"/>
              <a:t>u+u’</a:t>
            </a:r>
            <a:r>
              <a:rPr lang="en-US" sz="2000"/>
              <a:t>, </a:t>
            </a:r>
            <a:r>
              <a:rPr lang="en-US" sz="2000" i="1"/>
              <a:t>v+v’ </a:t>
            </a:r>
            <a:r>
              <a:rPr lang="en-US" sz="2000"/>
              <a:t>) if</a:t>
            </a:r>
            <a:r>
              <a:rPr lang="en-US" sz="2000" b="1"/>
              <a:t> </a:t>
            </a:r>
          </a:p>
        </p:txBody>
      </p:sp>
      <p:sp>
        <p:nvSpPr>
          <p:cNvPr id="411670" name="Rectangle 22"/>
          <p:cNvSpPr>
            <a:spLocks noChangeArrowheads="1"/>
          </p:cNvSpPr>
          <p:nvPr/>
        </p:nvSpPr>
        <p:spPr bwMode="auto">
          <a:xfrm>
            <a:off x="914400" y="2759075"/>
            <a:ext cx="714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  <a:buFontTx/>
              <a:buChar char="•"/>
            </a:pPr>
            <a:r>
              <a:rPr lang="en-US"/>
              <a:t>One equation (this is a scalar equation!), two unknowns (u,v)</a:t>
            </a:r>
          </a:p>
        </p:txBody>
      </p:sp>
      <p:graphicFrame>
        <p:nvGraphicFramePr>
          <p:cNvPr id="2050" name="Object 23"/>
          <p:cNvGraphicFramePr>
            <a:graphicFrameLocks noChangeAspect="1"/>
          </p:cNvGraphicFramePr>
          <p:nvPr/>
        </p:nvGraphicFramePr>
        <p:xfrm>
          <a:off x="2819400" y="1676400"/>
          <a:ext cx="26050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4" imgW="1117440" imgH="253800" progId="Equation.3">
                  <p:embed/>
                </p:oleObj>
              </mc:Choice>
              <mc:Fallback>
                <p:oleObj name="Equation" r:id="rId4" imgW="1117440" imgH="25380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676400"/>
                        <a:ext cx="260508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73" name="Object 25"/>
          <p:cNvGraphicFramePr>
            <a:graphicFrameLocks noChangeAspect="1"/>
          </p:cNvGraphicFramePr>
          <p:nvPr/>
        </p:nvGraphicFramePr>
        <p:xfrm>
          <a:off x="1828800" y="5349875"/>
          <a:ext cx="19129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Equation" r:id="rId6" imgW="927000" imgH="241200" progId="Equation.3">
                  <p:embed/>
                </p:oleObj>
              </mc:Choice>
              <mc:Fallback>
                <p:oleObj name="Equation" r:id="rId6" imgW="927000" imgH="24120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349875"/>
                        <a:ext cx="1912938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" name="Rectangle 18"/>
          <p:cNvSpPr>
            <a:spLocks noChangeArrowheads="1"/>
          </p:cNvSpPr>
          <p:nvPr/>
        </p:nvSpPr>
        <p:spPr bwMode="auto">
          <a:xfrm>
            <a:off x="381000" y="990600"/>
            <a:ext cx="8305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/>
              <a:t>Can we use this equation to recover image motion (u,v) at each pixel?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991680" y="1107360"/>
              <a:ext cx="4626000" cy="273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2320" y="1098000"/>
                <a:ext cx="4644720" cy="27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3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build="p"/>
      <p:bldP spid="411657" grpId="0"/>
      <p:bldP spid="411665" grpId="0" animBg="1"/>
      <p:bldP spid="411669" grpId="0"/>
      <p:bldP spid="4116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aperture problem</a:t>
            </a:r>
          </a:p>
        </p:txBody>
      </p:sp>
      <p:sp>
        <p:nvSpPr>
          <p:cNvPr id="417795" name="Line 3"/>
          <p:cNvSpPr>
            <a:spLocks noChangeShapeType="1"/>
          </p:cNvSpPr>
          <p:nvPr/>
        </p:nvSpPr>
        <p:spPr bwMode="auto">
          <a:xfrm>
            <a:off x="3200400" y="1600200"/>
            <a:ext cx="1524000" cy="39624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7796" name="Line 4"/>
          <p:cNvSpPr>
            <a:spLocks noChangeShapeType="1"/>
          </p:cNvSpPr>
          <p:nvPr/>
        </p:nvSpPr>
        <p:spPr bwMode="auto">
          <a:xfrm>
            <a:off x="4495800" y="1905000"/>
            <a:ext cx="1524000" cy="4038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798" name="Line 6"/>
          <p:cNvSpPr>
            <a:spLocks noChangeShapeType="1"/>
          </p:cNvSpPr>
          <p:nvPr/>
        </p:nvSpPr>
        <p:spPr bwMode="auto">
          <a:xfrm>
            <a:off x="4572000" y="5867400"/>
            <a:ext cx="1828800" cy="685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7799" name="Text Box 7"/>
          <p:cNvSpPr txBox="1">
            <a:spLocks noChangeArrowheads="1"/>
          </p:cNvSpPr>
          <p:nvPr/>
        </p:nvSpPr>
        <p:spPr bwMode="auto">
          <a:xfrm>
            <a:off x="6419850" y="5791200"/>
            <a:ext cx="2214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b="1"/>
              <a:t>Actual motion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97240" y="4982760"/>
              <a:ext cx="1688040" cy="70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7880" y="4973400"/>
                <a:ext cx="1706760" cy="7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0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5" grpId="0" animBg="1"/>
      <p:bldP spid="417796" grpId="0" animBg="1"/>
      <p:bldP spid="417798" grpId="0" animBg="1"/>
      <p:bldP spid="41779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+u, y+v)$&#10;\end{document}&#10;"/>
  <p:tag name="EXTERNALNAME" val="Edittex"/>
  <p:tag name="BLEND" val="False"/>
  <p:tag name="TRANSPARENT" val="False"/>
  <p:tag name="BITMAPFORMAT" val="bmpmono"/>
  <p:tag name="DEBUGINTERACTIVE" val="True"/>
  <p:tag name="ORIGWIDTH" val="483.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A^TA)~d = A^Tb$&#10;\end{document}&#10;"/>
  <p:tag name="EXTERNALNAME" val="Edittex"/>
  <p:tag name="BLEND" val="False"/>
  <p:tag name="TRANSPARENT" val="False"/>
  <p:tag name="BITMAPFORMAT" val="bmp256"/>
  <p:tag name="DEBUGINTERACTIVE" val="True"/>
  <p:tag name="ORIGWIDTH" val="56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, y)$&#10;\end{document}&#10;"/>
  <p:tag name="EXTERNALNAME" val="Edittex"/>
  <p:tag name="BLEND" val="False"/>
  <p:tag name="TRANSPARENT" val="False"/>
  <p:tag name="BITMAPFORMAT" val="bmpmono"/>
  <p:tag name="DEBUGINTERACTIVE" val="True"/>
  <p:tag name="ORIGWIDTH" val="18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displacement $= (u, v)$&#10;\end{document}&#10;"/>
  <p:tag name="EXTERNALNAME" val="Edittex"/>
  <p:tag name="BLEND" val="False"/>
  <p:tag name="TRANSPARENT" val="False"/>
  <p:tag name="BITMAPFORMAT" val="bmpmono"/>
  <p:tag name="DEBUGINTERACTIVE" val="True"/>
  <p:tag name="ORIGWIDTH" val="801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({\bf p_i}) +\nabla I({\bf p_i}) \cdot [u~v]$&#10;\end{document}&#10;"/>
  <p:tag name="EXTERNALNAME" val="Edittex"/>
  <p:tag name="BLEND" val="False"/>
  <p:tag name="TRANSPARENT" val="False"/>
  <p:tag name="BITMAPFORMAT" val="bmpmono"/>
  <p:tag name="DEBUGINTERACTIVE" val="True"/>
  <p:tag name="ORIGWIDTH" val="94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918</Words>
  <Application>Microsoft Office PowerPoint</Application>
  <PresentationFormat>On-screen Show (4:3)</PresentationFormat>
  <Paragraphs>172</Paragraphs>
  <Slides>29</Slides>
  <Notes>17</Notes>
  <HiddenSlides>0</HiddenSlides>
  <MMClips>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Equation</vt:lpstr>
      <vt:lpstr>Motion and Optical Flow</vt:lpstr>
      <vt:lpstr>The cause of motion</vt:lpstr>
      <vt:lpstr>Motion scenarios (priors)</vt:lpstr>
      <vt:lpstr>How can motion be recovered? Recovering motion</vt:lpstr>
      <vt:lpstr>Feature tracking</vt:lpstr>
      <vt:lpstr>Feature tracking</vt:lpstr>
      <vt:lpstr>The brightness constancy constraint</vt:lpstr>
      <vt:lpstr>The brightness constancy constraint</vt:lpstr>
      <vt:lpstr>The aperture problem</vt:lpstr>
      <vt:lpstr>The aperture problem</vt:lpstr>
      <vt:lpstr>The barber pole illusion</vt:lpstr>
      <vt:lpstr>The barber pole illusion</vt:lpstr>
      <vt:lpstr>Solving the  ambiguity…</vt:lpstr>
      <vt:lpstr>Solving the  ambiguity…</vt:lpstr>
      <vt:lpstr>Matching patches across images</vt:lpstr>
      <vt:lpstr>Conditions for solvability</vt:lpstr>
      <vt:lpstr>Aperture problem</vt:lpstr>
      <vt:lpstr>PowerPoint Presentation</vt:lpstr>
      <vt:lpstr>PowerPoint Presentation</vt:lpstr>
      <vt:lpstr>PowerPoint Presentation</vt:lpstr>
      <vt:lpstr>Errors in Lukas-Kanade</vt:lpstr>
      <vt:lpstr>Revisiting the small motion assumption</vt:lpstr>
      <vt:lpstr>Reduce the resolution!</vt:lpstr>
      <vt:lpstr>Coarse-to-fine optical flow estimation</vt:lpstr>
      <vt:lpstr>A Few Details</vt:lpstr>
      <vt:lpstr>Coarse-to-fine optical flow estimation</vt:lpstr>
      <vt:lpstr>The Flower Garden Video</vt:lpstr>
      <vt:lpstr>Optical Flow Results</vt:lpstr>
      <vt:lpstr>Optical Flow Results</vt:lpstr>
    </vt:vector>
  </TitlesOfParts>
  <Company>UW CSE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and Optical Flow</dc:title>
  <dc:creator>Ali Farhadi</dc:creator>
  <cp:lastModifiedBy>ue</cp:lastModifiedBy>
  <cp:revision>30</cp:revision>
  <dcterms:created xsi:type="dcterms:W3CDTF">2013-05-01T00:12:02Z</dcterms:created>
  <dcterms:modified xsi:type="dcterms:W3CDTF">2020-09-30T05:16:46Z</dcterms:modified>
</cp:coreProperties>
</file>